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87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94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2"/>
  </p:sldMasterIdLst>
  <p:notesMasterIdLst>
    <p:notesMasterId r:id="rId98"/>
  </p:notesMasterIdLst>
  <p:sldIdLst>
    <p:sldId id="256" r:id="rId3"/>
    <p:sldId id="257" r:id="rId4"/>
    <p:sldId id="359" r:id="rId5"/>
    <p:sldId id="360" r:id="rId6"/>
    <p:sldId id="259" r:id="rId7"/>
    <p:sldId id="264" r:id="rId8"/>
    <p:sldId id="265" r:id="rId9"/>
    <p:sldId id="361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363" r:id="rId18"/>
    <p:sldId id="274" r:id="rId19"/>
    <p:sldId id="362" r:id="rId20"/>
    <p:sldId id="275" r:id="rId21"/>
    <p:sldId id="348" r:id="rId22"/>
    <p:sldId id="276" r:id="rId23"/>
    <p:sldId id="277" r:id="rId24"/>
    <p:sldId id="278" r:id="rId25"/>
    <p:sldId id="349" r:id="rId26"/>
    <p:sldId id="260" r:id="rId27"/>
    <p:sldId id="279" r:id="rId28"/>
    <p:sldId id="35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10" r:id="rId49"/>
    <p:sldId id="300" r:id="rId50"/>
    <p:sldId id="301" r:id="rId51"/>
    <p:sldId id="302" r:id="rId52"/>
    <p:sldId id="311" r:id="rId53"/>
    <p:sldId id="303" r:id="rId54"/>
    <p:sldId id="304" r:id="rId55"/>
    <p:sldId id="305" r:id="rId56"/>
    <p:sldId id="306" r:id="rId57"/>
    <p:sldId id="307" r:id="rId58"/>
    <p:sldId id="308" r:id="rId59"/>
    <p:sldId id="261" r:id="rId60"/>
    <p:sldId id="312" r:id="rId61"/>
    <p:sldId id="313" r:id="rId62"/>
    <p:sldId id="365" r:id="rId63"/>
    <p:sldId id="366" r:id="rId64"/>
    <p:sldId id="323" r:id="rId65"/>
    <p:sldId id="324" r:id="rId66"/>
    <p:sldId id="325" r:id="rId67"/>
    <p:sldId id="326" r:id="rId68"/>
    <p:sldId id="327" r:id="rId69"/>
    <p:sldId id="373" r:id="rId70"/>
    <p:sldId id="328" r:id="rId71"/>
    <p:sldId id="262" r:id="rId72"/>
    <p:sldId id="263" r:id="rId73"/>
    <p:sldId id="329" r:id="rId74"/>
    <p:sldId id="351" r:id="rId75"/>
    <p:sldId id="330" r:id="rId76"/>
    <p:sldId id="331" r:id="rId77"/>
    <p:sldId id="352" r:id="rId78"/>
    <p:sldId id="332" r:id="rId79"/>
    <p:sldId id="353" r:id="rId80"/>
    <p:sldId id="333" r:id="rId81"/>
    <p:sldId id="344" r:id="rId82"/>
    <p:sldId id="354" r:id="rId83"/>
    <p:sldId id="335" r:id="rId84"/>
    <p:sldId id="356" r:id="rId85"/>
    <p:sldId id="347" r:id="rId86"/>
    <p:sldId id="336" r:id="rId87"/>
    <p:sldId id="337" r:id="rId88"/>
    <p:sldId id="367" r:id="rId89"/>
    <p:sldId id="368" r:id="rId90"/>
    <p:sldId id="369" r:id="rId91"/>
    <p:sldId id="370" r:id="rId92"/>
    <p:sldId id="371" r:id="rId93"/>
    <p:sldId id="372" r:id="rId94"/>
    <p:sldId id="374" r:id="rId95"/>
    <p:sldId id="357" r:id="rId96"/>
    <p:sldId id="358" r:id="rId9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32" autoAdjust="0"/>
    <p:restoredTop sz="94660"/>
  </p:normalViewPr>
  <p:slideViewPr>
    <p:cSldViewPr>
      <p:cViewPr>
        <p:scale>
          <a:sx n="75" d="100"/>
          <a:sy n="75" d="100"/>
        </p:scale>
        <p:origin x="-342" y="-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slide" Target="slides/slide9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D5672-C25B-4986-86B7-9F4FE30BF33A}" type="datetimeFigureOut">
              <a:rPr lang="zh-CN" altLang="en-US" smtClean="0"/>
              <a:pPr/>
              <a:t>2018/10/10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75A02-DE80-440F-9F25-AD6D2FA1D8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25632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46353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07520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36396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09596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0366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88713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88713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18309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39206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2589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30506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03143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30506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76806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97615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37836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378363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217290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6880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68807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764658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76465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734999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764658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764658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764658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764658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764658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764658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764658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764658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764658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76465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46009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764658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764658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76465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764658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764658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764658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764658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06932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06932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0693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035352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06932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06932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06932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06932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06932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06932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06932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06932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342334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0693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811312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06932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383776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06932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06932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06932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06932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543915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430164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944370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92494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405762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404800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7619462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7619462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7619462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7619462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761946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761946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7619462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761946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0112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1387364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011212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761946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761946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3285837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7619462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761946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7522991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7874178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6415371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87083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658390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2104643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5047620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3901208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069324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5A02-DE80-440F-9F25-AD6D2FA1D8A7}" type="slidenum">
              <a:rPr lang="zh-CN" altLang="en-US" smtClean="0"/>
              <a:pPr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0693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87D7DF9-AAC1-41CA-9058-79D391BEBC2B}" type="datetime8">
              <a:rPr lang="zh-CN" altLang="en-US" smtClean="0"/>
              <a:pPr/>
              <a:t>2018年10月10日7时56分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F5BA6-1806-4742-9F7B-E57A66E2AC08}" type="datetime8">
              <a:rPr lang="zh-CN" altLang="en-US" smtClean="0"/>
              <a:pPr/>
              <a:t>2018年10月10日7时56分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2771-172D-4B35-BDF8-160F13FF024C}" type="datetime8">
              <a:rPr lang="zh-CN" altLang="en-US" smtClean="0"/>
              <a:pPr/>
              <a:t>2018年10月10日7时56分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864096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268760"/>
            <a:ext cx="8424936" cy="5256584"/>
          </a:xfrm>
        </p:spPr>
        <p:txBody>
          <a:bodyPr/>
          <a:lstStyle>
            <a:lvl1pPr>
              <a:defRPr b="1"/>
            </a:lvl1pPr>
            <a:lvl2pPr marL="658368" indent="-246888">
              <a:buSzPct val="35000"/>
              <a:buFont typeface="Wingdings" panose="05000000000000000000" pitchFamily="2" charset="2"/>
              <a:buChar char="n"/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88024" y="44624"/>
            <a:ext cx="2325416" cy="457200"/>
          </a:xfrm>
        </p:spPr>
        <p:txBody>
          <a:bodyPr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fld id="{67D6080B-C585-46D0-AC4F-E1E9705CBEA0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350576" y="6069"/>
            <a:ext cx="1325880" cy="457200"/>
          </a:xfr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236296" y="5760"/>
            <a:ext cx="1052368" cy="36576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4EE49-A6E1-4EC1-80BB-F82D4FAC3223}" type="datetime8">
              <a:rPr lang="zh-CN" altLang="en-US" smtClean="0"/>
              <a:pPr/>
              <a:t>2018年10月10日7时56分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1C0B5-39D2-4BAE-9700-A2B01BCB3709}" type="datetime8">
              <a:rPr lang="zh-CN" altLang="en-US" smtClean="0"/>
              <a:pPr/>
              <a:t>2018年10月10日7时56分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A446826-1E94-4A88-8309-16DE70CBD04B}" type="datetime8">
              <a:rPr lang="zh-CN" altLang="en-US" smtClean="0"/>
              <a:pPr/>
              <a:t>2018年10月10日7时56分</a:t>
            </a:fld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51729451-7A05-400B-A0EF-8E846611788F}" type="datetime8">
              <a:rPr lang="zh-CN" altLang="en-US" smtClean="0"/>
              <a:pPr/>
              <a:t>2018年10月10日7时56分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7C2DF-84C4-4449-B413-428E07AAF1FB}" type="datetime8">
              <a:rPr lang="zh-CN" altLang="en-US" smtClean="0"/>
              <a:pPr/>
              <a:t>2018年10月10日7时56分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2203-9C65-4721-887D-07F7DBD22B81}" type="datetime8">
              <a:rPr lang="zh-CN" altLang="en-US" smtClean="0"/>
              <a:pPr/>
              <a:t>2018年10月10日7时56分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3D409-4C17-4A43-B78E-27637E869DB4}" type="datetime8">
              <a:rPr lang="zh-CN" altLang="en-US" smtClean="0"/>
              <a:pPr/>
              <a:t>2018年10月10日7时56分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dirty="0" smtClean="0"/>
              <a:t>第二级</a:t>
            </a:r>
          </a:p>
          <a:p>
            <a:pPr lvl="2" eaLnBrk="1" latinLnBrk="0" hangingPunct="1"/>
            <a:r>
              <a:rPr kumimoji="0" lang="zh-CN" altLang="en-US" dirty="0" smtClean="0"/>
              <a:t>第三级</a:t>
            </a:r>
          </a:p>
          <a:p>
            <a:pPr lvl="3" eaLnBrk="1" latinLnBrk="0" hangingPunct="1"/>
            <a:r>
              <a:rPr kumimoji="0" lang="zh-CN" altLang="en-US" dirty="0" smtClean="0"/>
              <a:t>第四级</a:t>
            </a:r>
          </a:p>
          <a:p>
            <a:pPr lvl="4" eaLnBrk="1" latinLnBrk="0" hangingPunct="1"/>
            <a:r>
              <a:rPr kumimoji="0" lang="zh-CN" altLang="en-US" dirty="0" smtClean="0"/>
              <a:t>第五级</a:t>
            </a:r>
            <a:endParaRPr kumimoji="0" lang="en-US" dirty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5A60F5F3-E22E-41B3-82B9-58119F1FCEFA}" type="datetime8">
              <a:rPr lang="zh-CN" altLang="en-US" smtClean="0"/>
              <a:pPr/>
              <a:t>2018年10月10日7时56分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angzhen@dlut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slide" Target="slide7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0.xml"/><Relationship Id="rId5" Type="http://schemas.openxmlformats.org/officeDocument/2006/relationships/slide" Target="slide58.xml"/><Relationship Id="rId4" Type="http://schemas.openxmlformats.org/officeDocument/2006/relationships/slide" Target="slide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slide" Target="slide6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90.xml"/><Relationship Id="rId4" Type="http://schemas.openxmlformats.org/officeDocument/2006/relationships/slide" Target="slide8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1.xml"/><Relationship Id="rId4" Type="http://schemas.openxmlformats.org/officeDocument/2006/relationships/image" Target="../media/image11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94.xm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1.xml"/><Relationship Id="rId4" Type="http://schemas.openxmlformats.org/officeDocument/2006/relationships/image" Target="../media/image1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1.xml"/><Relationship Id="rId4" Type="http://schemas.openxmlformats.org/officeDocument/2006/relationships/image" Target="../media/image11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slide" Target="slide89.xml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slide" Target="slide91.xml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1256" y="2401887"/>
            <a:ext cx="7571184" cy="1470025"/>
          </a:xfrm>
        </p:spPr>
        <p:txBody>
          <a:bodyPr>
            <a:normAutofit/>
          </a:bodyPr>
          <a:lstStyle/>
          <a:p>
            <a:r>
              <a:rPr lang="en-US" altLang="zh-CN" sz="6600" b="1" dirty="0"/>
              <a:t>Laplace</a:t>
            </a:r>
            <a:r>
              <a:rPr lang="zh-CN" altLang="en-US" sz="6600" b="1" dirty="0"/>
              <a:t>变换法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7584" y="4149080"/>
            <a:ext cx="6635080" cy="2553398"/>
          </a:xfrm>
        </p:spPr>
        <p:txBody>
          <a:bodyPr>
            <a:normAutofit/>
          </a:bodyPr>
          <a:lstStyle/>
          <a:p>
            <a:pPr marL="63500">
              <a:lnSpc>
                <a:spcPct val="150000"/>
              </a:lnSpc>
            </a:pPr>
            <a:r>
              <a:rPr lang="zh-CN" altLang="en-US" b="1" dirty="0"/>
              <a:t>王振</a:t>
            </a:r>
            <a:endParaRPr lang="en-US" altLang="zh-CN" b="1" dirty="0"/>
          </a:p>
          <a:p>
            <a:pPr marL="63500">
              <a:lnSpc>
                <a:spcPct val="150000"/>
              </a:lnSpc>
            </a:pPr>
            <a:r>
              <a:rPr lang="zh-CN" altLang="en-US" b="1" dirty="0"/>
              <a:t>大连理工大学，数学科学学院，大黑</a:t>
            </a:r>
            <a:r>
              <a:rPr lang="zh-CN" altLang="en-US" b="1" dirty="0" smtClean="0"/>
              <a:t>楼</a:t>
            </a:r>
            <a:r>
              <a:rPr lang="en-US" altLang="zh-CN" b="1" dirty="0" smtClean="0"/>
              <a:t>A1130</a:t>
            </a:r>
            <a:endParaRPr lang="en-US" altLang="zh-CN" b="1" dirty="0"/>
          </a:p>
          <a:p>
            <a:pPr marL="63500">
              <a:lnSpc>
                <a:spcPct val="150000"/>
              </a:lnSpc>
            </a:pPr>
            <a:r>
              <a:rPr lang="en-US" altLang="zh-CN" b="1" dirty="0"/>
              <a:t>Email</a:t>
            </a:r>
            <a:r>
              <a:rPr lang="zh-CN" altLang="en-US" b="1" dirty="0" smtClean="0"/>
              <a:t>：</a:t>
            </a:r>
            <a:r>
              <a:rPr lang="en-US" altLang="zh-CN" b="1" dirty="0" smtClean="0">
                <a:hlinkClick r:id="rId3"/>
              </a:rPr>
              <a:t>wangzhen@dlut.edu.cn</a:t>
            </a:r>
            <a:endParaRPr lang="en-US" altLang="zh-CN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105276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476672"/>
                <a:ext cx="8424936" cy="590465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34000"/>
                  </a:lnSpc>
                </a:pPr>
                <a:r>
                  <a:rPr lang="zh-CN" altLang="zh-CN" dirty="0" smtClean="0"/>
                  <a:t>在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zh-CN" dirty="0"/>
                  <a:t>的</a:t>
                </a:r>
                <a:r>
                  <a:rPr lang="zh-CN" altLang="zh-CN" dirty="0" smtClean="0"/>
                  <a:t>不连续点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处，如何计算积分</a:t>
                </a:r>
                <a:r>
                  <a:rPr lang="zh-CN" altLang="en-US" dirty="0" smtClean="0"/>
                  <a:t>？</a:t>
                </a:r>
                <a:endParaRPr lang="zh-CN" altLang="zh-CN" dirty="0"/>
              </a:p>
              <a:p>
                <a:pPr marL="624078" indent="-514350">
                  <a:lnSpc>
                    <a:spcPct val="134000"/>
                  </a:lnSpc>
                  <a:buFont typeface="+mj-lt"/>
                  <a:buAutoNum type="arabicPeriod"/>
                </a:pPr>
                <a:r>
                  <a:rPr lang="zh-CN" altLang="zh-CN" sz="24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zh-CN" sz="2400" dirty="0"/>
                  <a:t>，则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 sz="2400"/>
                            <m:t>d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sSup>
                            <m:sSup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sup>
                        <m:e/>
                      </m:nary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subSup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sub>
                        <m:sup>
                          <m:sSup>
                            <m:sSup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p>
                        <m:e/>
                      </m:nary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subSup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b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 sz="2400"/>
                            <m:t>d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en-US" altLang="zh-CN" sz="1600" dirty="0" smtClean="0"/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sSup>
                            <m:sSup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sup>
                        <m:e/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subSup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 sz="2400"/>
                            <m:t>d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zh-CN" altLang="zh-CN" sz="1600" dirty="0"/>
              </a:p>
              <a:p>
                <a:pPr>
                  <a:lnSpc>
                    <a:spcPct val="134000"/>
                  </a:lnSpc>
                </a:pPr>
                <a:r>
                  <a:rPr lang="zh-CN" altLang="zh-CN" sz="2400" dirty="0"/>
                  <a:t>其中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b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 sz="2400"/>
                            <m:t>d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  <m:sup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eqArr>
                            </m:lim>
                          </m:limLow>
                        </m:fName>
                        <m:e>
                          <m:nary>
                            <m:naryPr>
                              <m:limLoc m:val="subSup"/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p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zh-CN" sz="2400"/>
                                <m:t>d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nary>
                        </m:e>
                      </m:func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subSup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sub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 sz="2400"/>
                            <m:t>d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zh-CN" altLang="zh-CN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  <m:sup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eqArr>
                            </m:lim>
                          </m:limLow>
                        </m:fName>
                        <m:e>
                          <m:nary>
                            <m:naryPr>
                              <m:limLoc m:val="subSup"/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p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zh-CN" sz="2400"/>
                                <m:t>d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CN" altLang="zh-CN" sz="1600" dirty="0"/>
              </a:p>
              <a:p>
                <a:pPr>
                  <a:lnSpc>
                    <a:spcPct val="134000"/>
                  </a:lnSpc>
                </a:pPr>
                <a:r>
                  <a:rPr lang="zh-CN" altLang="zh-CN" sz="2400" dirty="0" smtClean="0"/>
                  <a:t>由存在</a:t>
                </a:r>
                <a:r>
                  <a:rPr lang="zh-CN" altLang="zh-CN" sz="2400" dirty="0"/>
                  <a:t>定理的假定，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sz="2400" dirty="0" smtClean="0"/>
                  <a:t> </a:t>
                </a:r>
                <a:r>
                  <a:rPr lang="zh-CN" altLang="zh-CN" sz="2400" dirty="0" smtClean="0"/>
                  <a:t>不</a:t>
                </a:r>
                <a:r>
                  <a:rPr lang="zh-CN" altLang="zh-CN" sz="2400" dirty="0"/>
                  <a:t>超过指数增长</a:t>
                </a:r>
                <a:r>
                  <a:rPr lang="zh-CN" altLang="zh-CN" sz="2400" dirty="0" smtClean="0"/>
                  <a:t>，即</a:t>
                </a:r>
                <a:endParaRPr lang="en-US" altLang="zh-CN" sz="2400" dirty="0" smtClean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</m:e>
                      </m:d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&lt;∞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sz="2400" b="1" i="1" smtClean="0">
                          <a:latin typeface="Cambria Math"/>
                        </a:rPr>
                        <m:t>⟹</m:t>
                      </m:r>
                      <m:r>
                        <a:rPr lang="en-US" altLang="zh-CN" sz="2400" b="1" i="1" smtClean="0">
                          <a:latin typeface="Cambria Math"/>
                        </a:rPr>
                        <m:t>     </m:t>
                      </m:r>
                      <m:nary>
                        <m:naryPr>
                          <m:limLoc m:val="subSup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sub>
                        <m:sup>
                          <m:sSup>
                            <m:sSup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p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 sz="2400"/>
                            <m:t>d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400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476672"/>
                <a:ext cx="8424936" cy="5904656"/>
              </a:xfrm>
              <a:blipFill>
                <a:blip r:embed="rId3" cstate="print"/>
                <a:stretch>
                  <a:fillRect l="-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023614" y="5517232"/>
            <a:ext cx="3326962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5CD4-0A0D-4656-9B51-A33461395784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6248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11560" y="463269"/>
                <a:ext cx="7856616" cy="6048672"/>
              </a:xfrm>
            </p:spPr>
            <p:txBody>
              <a:bodyPr>
                <a:normAutofit fontScale="70000" lnSpcReduction="20000"/>
              </a:bodyPr>
              <a:lstStyle/>
              <a:p>
                <a:pPr marL="624078" indent="-514350">
                  <a:lnSpc>
                    <a:spcPct val="134000"/>
                  </a:lnSpc>
                  <a:buFont typeface="+mj-lt"/>
                  <a:buAutoNum type="arabicPeriod" startAt="2"/>
                </a:pPr>
                <a:r>
                  <a:rPr lang="zh-CN" altLang="zh-CN" sz="3000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sz="30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3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0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zh-CN" sz="3000" dirty="0"/>
                  <a:t>，则</a:t>
                </a:r>
                <a:endParaRPr lang="zh-CN" altLang="zh-CN" sz="2200" dirty="0"/>
              </a:p>
              <a:p>
                <a:pPr marL="109728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sub>
                        <m:sup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p>
                        <m:e/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en-US" altLang="zh-CN" b="1" i="1" dirty="0" smtClean="0">
                  <a:latin typeface="Cambria Math" panose="02040503050406030204" pitchFamily="18" charset="0"/>
                </a:endParaRPr>
              </a:p>
              <a:p>
                <a:pPr marL="109728" indent="0">
                  <a:lnSpc>
                    <a:spcPct val="13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sub>
                        <m:sup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zh-CN" sz="2000" dirty="0"/>
              </a:p>
              <a:p>
                <a:pPr>
                  <a:lnSpc>
                    <a:spcPct val="134000"/>
                  </a:lnSpc>
                </a:pPr>
                <a:r>
                  <a:rPr lang="zh-CN" altLang="zh-CN" dirty="0"/>
                  <a:t>因而要扩大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的定义域，即在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zh-CN" dirty="0"/>
                  <a:t>附近进行补充定义。</a:t>
                </a:r>
                <a:endParaRPr lang="zh-CN" altLang="zh-CN" sz="2000" dirty="0"/>
              </a:p>
              <a:p>
                <a:pPr lvl="1">
                  <a:lnSpc>
                    <a:spcPct val="134000"/>
                  </a:lnSpc>
                </a:pPr>
                <a:r>
                  <a:rPr lang="zh-CN" altLang="zh-CN" dirty="0"/>
                  <a:t>若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在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zh-CN" dirty="0"/>
                  <a:t>处有界，则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ctrlPr>
                          <a:rPr lang="zh-CN" altLang="zh-CN" i="1">
                            <a:latin typeface="Cambria Math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b>
                      <m:sup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p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𝒔𝒕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zh-CN"/>
                          <m:t>d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nary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000" dirty="0" smtClean="0"/>
                  <a:t>，</a:t>
                </a:r>
                <a:r>
                  <a:rPr lang="zh-CN" altLang="zh-CN" dirty="0" smtClean="0"/>
                  <a:t>从而</a:t>
                </a:r>
                <a:r>
                  <a:rPr lang="zh-CN" altLang="zh-CN" dirty="0"/>
                  <a:t>得到</a:t>
                </a:r>
                <a:endParaRPr lang="zh-CN" altLang="zh-CN" sz="1800" dirty="0"/>
              </a:p>
              <a:p>
                <a:pPr marL="109728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zh-CN" altLang="zh-CN" sz="2000" dirty="0"/>
              </a:p>
              <a:p>
                <a:pPr lvl="1">
                  <a:lnSpc>
                    <a:spcPct val="134000"/>
                  </a:lnSpc>
                </a:pPr>
                <a:r>
                  <a:rPr lang="zh-CN" altLang="zh-CN" dirty="0"/>
                  <a:t>若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在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zh-CN" dirty="0"/>
                  <a:t>处包含了一个脉冲函数，则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ctrlPr>
                          <a:rPr lang="zh-CN" altLang="zh-CN" i="1">
                            <a:latin typeface="Cambria Math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b>
                      <m:sup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p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𝒔𝒕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zh-CN"/>
                          <m:t>d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nary>
                    <m:r>
                      <a:rPr lang="en-US" altLang="zh-CN" b="1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000" dirty="0" smtClean="0"/>
                  <a:t>，</a:t>
                </a:r>
                <a:r>
                  <a:rPr lang="zh-CN" altLang="zh-CN" dirty="0" smtClean="0"/>
                  <a:t>从而</a:t>
                </a:r>
                <a:endParaRPr lang="zh-CN" altLang="zh-CN" sz="1800" dirty="0"/>
              </a:p>
              <a:p>
                <a:pPr marL="109728" indent="0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zh-CN" sz="2000" dirty="0"/>
              </a:p>
              <a:p>
                <a:pPr>
                  <a:lnSpc>
                    <a:spcPct val="134000"/>
                  </a:lnSpc>
                </a:pPr>
                <a:r>
                  <a:rPr lang="zh-CN" altLang="zh-CN" dirty="0" smtClean="0"/>
                  <a:t>此时</a:t>
                </a:r>
                <a:r>
                  <a:rPr lang="zh-CN" altLang="zh-CN" dirty="0"/>
                  <a:t>，要按照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>
                            <a:latin typeface="ESSTIXThirteen" panose="00000400000000000000" pitchFamily="2" charset="0"/>
                          </a:rPr>
                          <m:t>L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zh-CN" dirty="0"/>
                  <a:t>进行计算</a:t>
                </a:r>
                <a:r>
                  <a:rPr lang="zh-CN" altLang="zh-CN" dirty="0" smtClean="0"/>
                  <a:t>。</a:t>
                </a:r>
                <a:r>
                  <a:rPr lang="en-US" altLang="zh-CN" dirty="0"/>
                  <a:t> </a:t>
                </a:r>
                <a:endParaRPr lang="zh-CN" altLang="zh-CN" sz="2000" dirty="0"/>
              </a:p>
              <a:p>
                <a:pPr>
                  <a:lnSpc>
                    <a:spcPct val="134000"/>
                  </a:lnSpc>
                </a:pPr>
                <a:r>
                  <a:rPr lang="zh-CN" altLang="zh-CN" dirty="0" smtClean="0"/>
                  <a:t>方便</a:t>
                </a:r>
                <a:r>
                  <a:rPr lang="zh-CN" altLang="zh-CN" dirty="0"/>
                  <a:t>起见，</a:t>
                </a:r>
                <a:r>
                  <a:rPr lang="en-US" altLang="zh-CN" dirty="0"/>
                  <a:t>Laplace</a:t>
                </a:r>
                <a:r>
                  <a:rPr lang="zh-CN" altLang="zh-CN" dirty="0"/>
                  <a:t>变换仍记为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>
                        <a:latin typeface="ESSTIXThirteen" panose="00000400000000000000" pitchFamily="2" charset="0"/>
                      </a:rPr>
                      <m:t>L</m:t>
                    </m:r>
                  </m:oMath>
                </a14:m>
                <a:r>
                  <a:rPr lang="zh-CN" altLang="zh-CN" dirty="0" smtClean="0"/>
                  <a:t>，</a:t>
                </a:r>
                <a:r>
                  <a:rPr lang="zh-CN" altLang="en-US" dirty="0" smtClean="0"/>
                  <a:t>但</a:t>
                </a:r>
                <a:r>
                  <a:rPr lang="zh-CN" altLang="zh-CN" dirty="0" smtClean="0"/>
                  <a:t>在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zh-CN" dirty="0" smtClean="0"/>
                  <a:t>处按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>
                            <a:latin typeface="ESSTIXThirteen" panose="00000400000000000000" pitchFamily="2" charset="0"/>
                          </a:rPr>
                          <m:t>L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zh-CN" altLang="zh-CN" dirty="0"/>
                  <a:t>进行计算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560" y="463269"/>
                <a:ext cx="7856616" cy="6048672"/>
              </a:xfrm>
              <a:blipFill>
                <a:blip r:embed="rId3" cstate="print"/>
                <a:stretch>
                  <a:fillRect t="-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195736" y="910282"/>
            <a:ext cx="2880320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A1BE-4FAB-4F60-B279-BFA4C64E2E3F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4582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548680"/>
                <a:ext cx="8496944" cy="5976664"/>
              </a:xfrm>
            </p:spPr>
            <p:txBody>
              <a:bodyPr>
                <a:normAutofit fontScale="92500" lnSpcReduction="10000"/>
              </a:bodyPr>
              <a:lstStyle/>
              <a:p>
                <a:pPr marL="109728" indent="0">
                  <a:buNone/>
                </a:pPr>
                <a:r>
                  <a:rPr lang="zh-CN" altLang="zh-CN" dirty="0" smtClean="0"/>
                  <a:t>单位</a:t>
                </a:r>
                <a:r>
                  <a:rPr lang="zh-CN" altLang="zh-CN" dirty="0"/>
                  <a:t>脉冲函数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𝜹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zh-CN" altLang="zh-CN" dirty="0"/>
                  <a:t>的</a:t>
                </a:r>
                <a:r>
                  <a:rPr lang="en-US" altLang="zh-CN" dirty="0"/>
                  <a:t>Laplace</a:t>
                </a:r>
                <a:r>
                  <a:rPr lang="zh-CN" altLang="zh-CN" dirty="0"/>
                  <a:t>变换。</a:t>
                </a:r>
              </a:p>
              <a:p>
                <a:r>
                  <a:rPr lang="zh-CN" altLang="zh-CN" dirty="0" smtClean="0"/>
                  <a:t>解</a:t>
                </a:r>
                <a:r>
                  <a:rPr lang="zh-CN" altLang="zh-CN" dirty="0"/>
                  <a:t>：注意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𝜹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1" i="1" smtClean="0">
                          <a:latin typeface="Cambria Math"/>
                        </a:rPr>
                        <m:t> 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𝜹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zh-CN" dirty="0"/>
              </a:p>
              <a:p>
                <a:r>
                  <a:rPr lang="zh-CN" altLang="zh-CN" dirty="0"/>
                  <a:t>则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𝜹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𝜹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𝜹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en-US" altLang="zh-CN" b="1" i="1" dirty="0" smtClean="0">
                  <a:latin typeface="Cambria Math" panose="02040503050406030204" pitchFamily="18" charset="0"/>
                </a:endParaRP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𝜹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zh-CN" dirty="0"/>
              </a:p>
              <a:p>
                <a:r>
                  <a:rPr lang="zh-CN" altLang="zh-CN" dirty="0"/>
                  <a:t>而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𝜹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𝜹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zh-CN" dirty="0"/>
              </a:p>
              <a:p>
                <a:r>
                  <a:rPr lang="zh-CN" altLang="zh-CN" dirty="0"/>
                  <a:t>故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548680"/>
                <a:ext cx="8496944" cy="5976664"/>
              </a:xfrm>
              <a:blipFill>
                <a:blip r:embed="rId3" cstate="print"/>
                <a:stretch>
                  <a:fillRect t="-1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004048" y="3645025"/>
            <a:ext cx="1872208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70F98-FD6B-4ABF-82DD-FDB3DEC70656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4697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548680"/>
                <a:ext cx="8820472" cy="5904656"/>
              </a:xfrm>
            </p:spPr>
            <p:txBody>
              <a:bodyPr>
                <a:normAutofit fontScale="85000" lnSpcReduction="10000"/>
              </a:bodyPr>
              <a:lstStyle/>
              <a:p>
                <a:pPr marL="109728" indent="0">
                  <a:lnSpc>
                    <a:spcPct val="135000"/>
                  </a:lnSpc>
                  <a:buNone/>
                </a:pPr>
                <a:r>
                  <a:rPr lang="zh-CN" altLang="zh-CN" dirty="0" smtClean="0"/>
                  <a:t>单位</a:t>
                </a:r>
                <a:r>
                  <a:rPr lang="zh-CN" altLang="zh-CN" dirty="0"/>
                  <a:t>跃阶函数，即常数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的</a:t>
                </a:r>
                <a:r>
                  <a:rPr lang="en-US" altLang="zh-CN" dirty="0" smtClean="0"/>
                  <a:t> Laplace </a:t>
                </a:r>
                <a:r>
                  <a:rPr lang="zh-CN" altLang="zh-CN" dirty="0" smtClean="0"/>
                  <a:t>变换</a:t>
                </a:r>
                <a:r>
                  <a:rPr lang="zh-CN" altLang="zh-CN" dirty="0"/>
                  <a:t>。</a:t>
                </a:r>
              </a:p>
              <a:p>
                <a:pPr>
                  <a:lnSpc>
                    <a:spcPct val="135000"/>
                  </a:lnSpc>
                </a:pPr>
                <a:r>
                  <a:rPr lang="zh-CN" altLang="zh-CN" dirty="0"/>
                  <a:t>解：必须</a:t>
                </a:r>
                <a:r>
                  <a:rPr lang="zh-CN" altLang="zh-CN" dirty="0" smtClean="0"/>
                  <a:t>强调仅</a:t>
                </a:r>
                <a:r>
                  <a:rPr lang="zh-CN" altLang="zh-CN" dirty="0"/>
                  <a:t>当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𝐑𝐞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zh-CN" dirty="0"/>
                  <a:t>时，</a:t>
                </a:r>
                <a:r>
                  <a:rPr lang="en-US" altLang="zh-CN" dirty="0"/>
                  <a:t>Laplace</a:t>
                </a:r>
                <a:r>
                  <a:rPr lang="zh-CN" altLang="zh-CN" dirty="0" smtClean="0"/>
                  <a:t>变换成立</a:t>
                </a:r>
                <a:r>
                  <a:rPr lang="zh-CN" altLang="zh-CN" dirty="0"/>
                  <a:t>。</a:t>
                </a:r>
              </a:p>
              <a:p>
                <a:pPr marL="109728" indent="0">
                  <a:lnSpc>
                    <a:spcPct val="13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F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</m:e>
                      </m:d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F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</m:e>
                      </m:d>
                      <m:r>
                        <m:rPr>
                          <m:nor/>
                        </m:rPr>
                        <a:rPr lang="en-US" altLang="zh-CN" i="0" smtClean="0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3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sSubSup>
                        <m:sSub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𝒔𝒕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3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⋅∞</m:t>
                              </m:r>
                            </m:sup>
                          </m:sSup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b="1">
                          <a:latin typeface="Cambria Math" panose="02040503050406030204" pitchFamily="18" charset="0"/>
                        </a:rPr>
                        <m:t>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zh-CN" i="1">
                              <a:latin typeface="Cambria Math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mr>
                      </m:m>
                      <m:r>
                        <a:rPr lang="en-US" altLang="zh-CN" b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</m:oMath>
                  </m:oMathPara>
                </a14:m>
                <a:endParaRPr lang="zh-CN" altLang="zh-CN" dirty="0">
                  <a:latin typeface="ESSTIXThirteen" panose="00000400000000000000" pitchFamily="2" charset="0"/>
                </a:endParaRPr>
              </a:p>
              <a:p>
                <a:pPr>
                  <a:lnSpc>
                    <a:spcPct val="135000"/>
                  </a:lnSpc>
                </a:pPr>
                <a:r>
                  <a:rPr lang="zh-CN" altLang="zh-CN" dirty="0" smtClean="0"/>
                  <a:t>与</a:t>
                </a:r>
                <a:r>
                  <a:rPr lang="en-US" altLang="zh-CN" dirty="0" smtClean="0"/>
                  <a:t>Fourier</a:t>
                </a:r>
                <a:r>
                  <a:rPr lang="zh-CN" altLang="zh-CN" dirty="0" smtClean="0"/>
                  <a:t>变换</a:t>
                </a:r>
                <a:r>
                  <a:rPr lang="zh-CN" altLang="zh-CN" dirty="0"/>
                  <a:t>相比，</a:t>
                </a:r>
                <a:r>
                  <a:rPr lang="en-US" altLang="zh-CN" dirty="0" err="1"/>
                  <a:t>Laplece</a:t>
                </a:r>
                <a:r>
                  <a:rPr lang="zh-CN" altLang="zh-CN" dirty="0"/>
                  <a:t>变换的形式要简单的多</a:t>
                </a:r>
                <a:r>
                  <a:rPr lang="zh-CN" altLang="zh-CN" dirty="0" smtClean="0"/>
                  <a:t>。</a:t>
                </a:r>
                <a:endParaRPr lang="zh-CN" altLang="zh-CN" dirty="0"/>
              </a:p>
              <a:p>
                <a:pPr marL="109728" indent="0">
                  <a:lnSpc>
                    <a:spcPct val="13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F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  <m:r>
                        <a:rPr lang="en-US" altLang="zh-CN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𝝅𝜹</m:t>
                      </m:r>
                      <m:r>
                        <a:rPr lang="en-US" altLang="zh-CN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altLang="zh-CN" b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dirty="0">
                  <a:latin typeface="ESSTIXThirteen" panose="00000400000000000000" pitchFamily="2" charset="0"/>
                </a:endParaRPr>
              </a:p>
              <a:p>
                <a:pPr>
                  <a:lnSpc>
                    <a:spcPct val="135000"/>
                  </a:lnSpc>
                </a:pPr>
                <a:r>
                  <a:rPr lang="en-US" altLang="zh-CN" dirty="0" smtClean="0"/>
                  <a:t>Fourier</a:t>
                </a:r>
                <a:r>
                  <a:rPr lang="zh-CN" altLang="zh-CN" dirty="0" smtClean="0"/>
                  <a:t>变换是广义函数，</a:t>
                </a:r>
                <a:r>
                  <a:rPr lang="en-US" altLang="zh-CN" dirty="0" smtClean="0"/>
                  <a:t>Laplace</a:t>
                </a:r>
                <a:r>
                  <a:rPr lang="zh-CN" altLang="zh-CN" dirty="0"/>
                  <a:t>变换</a:t>
                </a:r>
                <a:r>
                  <a:rPr lang="zh-CN" altLang="zh-CN" dirty="0" smtClean="0"/>
                  <a:t>是解析函数</a:t>
                </a:r>
                <a:r>
                  <a:rPr lang="zh-CN" altLang="zh-CN" dirty="0"/>
                  <a:t>。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548680"/>
                <a:ext cx="8820472" cy="5904656"/>
              </a:xfrm>
              <a:blipFill>
                <a:blip r:embed="rId3" cstate="print"/>
                <a:stretch>
                  <a:fillRect t="-4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508104" y="3284984"/>
            <a:ext cx="1663385" cy="768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A9C4B-9484-427A-8C39-6D799B714227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2859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75556" y="620688"/>
                <a:ext cx="8244916" cy="5904656"/>
              </a:xfrm>
            </p:spPr>
            <p:txBody>
              <a:bodyPr>
                <a:normAutofit fontScale="92500"/>
              </a:bodyPr>
              <a:lstStyle/>
              <a:p>
                <a:pPr marL="109728" indent="0">
                  <a:lnSpc>
                    <a:spcPct val="150000"/>
                  </a:lnSpc>
                  <a:buNone/>
                </a:pPr>
                <a:r>
                  <a:rPr lang="en-US" altLang="zh-CN" dirty="0" smtClean="0"/>
                  <a:t> </a:t>
                </a:r>
                <a:r>
                  <a:rPr lang="zh-CN" altLang="zh-CN" dirty="0"/>
                  <a:t>计算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𝒌𝒕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的</a:t>
                </a:r>
                <a:r>
                  <a:rPr lang="en-US" altLang="zh-CN" dirty="0" smtClean="0"/>
                  <a:t> Laplace </a:t>
                </a:r>
                <a:r>
                  <a:rPr lang="zh-CN" altLang="zh-CN" dirty="0" smtClean="0"/>
                  <a:t>变换</a:t>
                </a:r>
                <a:r>
                  <a:rPr lang="zh-CN" altLang="zh-CN" dirty="0"/>
                  <a:t>。</a:t>
                </a:r>
              </a:p>
              <a:p>
                <a:pPr>
                  <a:lnSpc>
                    <a:spcPct val="125000"/>
                  </a:lnSpc>
                </a:pPr>
                <a:r>
                  <a:rPr lang="zh-CN" altLang="zh-CN" dirty="0" smtClean="0"/>
                  <a:t>解：仅</a:t>
                </a:r>
                <a:r>
                  <a:rPr lang="zh-CN" altLang="zh-CN" dirty="0"/>
                  <a:t>当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𝐑𝐞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时</a:t>
                </a:r>
                <a:r>
                  <a:rPr lang="en-US" altLang="zh-CN" dirty="0" smtClean="0"/>
                  <a:t> Laplace </a:t>
                </a:r>
                <a:r>
                  <a:rPr lang="zh-CN" altLang="zh-CN" dirty="0" smtClean="0"/>
                  <a:t>变换</a:t>
                </a:r>
                <a:r>
                  <a:rPr lang="zh-CN" altLang="zh-CN" dirty="0"/>
                  <a:t>才成立：</a:t>
                </a: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𝒌𝒕</m:t>
                              </m:r>
                            </m:sup>
                          </m:sSup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𝒌𝒕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  <m:sSubSup>
                        <m:sSub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⋅∞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zh-CN" i="1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mr>
                        <m:m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mr>
                      </m:m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556" y="620688"/>
                <a:ext cx="8244916" cy="5904656"/>
              </a:xfr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D396B-82BE-4B9F-AA56-9DDB5439D9A5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400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</p:spPr>
            <p:txBody>
              <a:bodyPr>
                <a:normAutofit fontScale="92500"/>
              </a:bodyPr>
              <a:lstStyle/>
              <a:p>
                <a:pPr marL="109728" indent="0">
                  <a:buNone/>
                </a:pPr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求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/>
                          </a:rPr>
                        </m:ctrlPr>
                      </m:funcPr>
                      <m:fNam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𝐬𝐢𝐧𝐡</m:t>
                        </m:r>
                      </m:fNam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𝒌𝒕</m:t>
                        </m:r>
                      </m:e>
                    </m:func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𝒌𝒕</m:t>
                            </m:r>
                          </m:sup>
                        </m:s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𝒌𝒕</m:t>
                            </m:r>
                          </m:sup>
                        </m:sSup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zh-CN" altLang="zh-CN" i="1">
                            <a:latin typeface="Cambria Math"/>
                          </a:rPr>
                        </m:ctrlPr>
                      </m:funcPr>
                      <m:fNam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𝐜𝐨𝐬𝐡</m:t>
                        </m:r>
                      </m:fNam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𝒌𝒕</m:t>
                        </m:r>
                      </m:e>
                    </m:func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𝒌𝒕</m:t>
                            </m:r>
                          </m:sup>
                        </m:s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𝒌𝒕</m:t>
                            </m:r>
                          </m:sup>
                        </m:sSup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</m:oMath>
                </a14:m>
                <a:r>
                  <a:rPr lang="zh-CN" altLang="zh-CN" dirty="0" smtClean="0"/>
                  <a:t>的</a:t>
                </a:r>
                <a:r>
                  <a:rPr lang="en-US" altLang="zh-CN" dirty="0" smtClean="0"/>
                  <a:t>LT</a:t>
                </a:r>
                <a:r>
                  <a:rPr lang="zh-CN" altLang="zh-CN" dirty="0" smtClean="0"/>
                  <a:t>。</a:t>
                </a:r>
                <a:endParaRPr lang="zh-CN" altLang="zh-CN" dirty="0"/>
              </a:p>
              <a:p>
                <a:r>
                  <a:rPr lang="zh-CN" altLang="zh-CN" dirty="0" smtClean="0"/>
                  <a:t>解：仅</a:t>
                </a:r>
                <a:r>
                  <a:rPr lang="zh-CN" altLang="zh-CN" dirty="0"/>
                  <a:t>当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𝐑𝐞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b="1" i="1" smtClean="0">
                        <a:latin typeface="Cambria Math"/>
                      </a:rPr>
                      <m:t>|</m:t>
                    </m:r>
                  </m:oMath>
                </a14:m>
                <a:r>
                  <a:rPr lang="zh-CN" altLang="zh-CN" dirty="0"/>
                  <a:t>时，</a:t>
                </a:r>
                <a:r>
                  <a:rPr lang="en-US" altLang="zh-CN" dirty="0" smtClean="0"/>
                  <a:t>Laplace</a:t>
                </a:r>
                <a:r>
                  <a:rPr lang="zh-CN" altLang="zh-CN" dirty="0" smtClean="0"/>
                  <a:t>变换</a:t>
                </a:r>
                <a:r>
                  <a:rPr lang="zh-CN" altLang="zh-CN" dirty="0"/>
                  <a:t>才成立：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𝐬𝐢𝐧𝐡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𝒌𝒕</m:t>
                              </m:r>
                            </m:e>
                          </m:func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𝒌𝒕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𝒌𝒕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𝒌𝒕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𝒌𝒕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zh-CN" i="1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&gt;|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mr>
                        <m:m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mr>
                      </m:m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zh-CN" dirty="0"/>
              </a:p>
              <a:p>
                <a:r>
                  <a:rPr lang="zh-CN" altLang="zh-CN" dirty="0"/>
                  <a:t>同理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𝐜𝐨𝐬𝐡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𝒌𝒕</m:t>
                              </m:r>
                            </m:e>
                          </m:func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b="1" i="1" smtClean="0">
                          <a:latin typeface="Cambria Math"/>
                        </a:rPr>
                        <m:t>,</m:t>
                      </m:r>
                      <m:r>
                        <a:rPr lang="en-US" altLang="zh-CN" b="1" i="0" smtClean="0">
                          <a:latin typeface="Cambria Math"/>
                        </a:rPr>
                        <m:t> 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𝐑𝐞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&gt;|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zh-CN" b="1" i="1"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EB64-11E4-4BCD-8E16-31A55E795E56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8736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360040"/>
                <a:ext cx="8496944" cy="6237312"/>
              </a:xfrm>
            </p:spPr>
            <p:txBody>
              <a:bodyPr>
                <a:normAutofit fontScale="92500" lnSpcReduction="20000"/>
              </a:bodyPr>
              <a:lstStyle/>
              <a:p>
                <a:pPr marL="109728" indent="0">
                  <a:lnSpc>
                    <a:spcPct val="114000"/>
                  </a:lnSpc>
                  <a:buNone/>
                </a:pPr>
                <a:r>
                  <a:rPr lang="en-US" altLang="zh-CN" dirty="0" smtClean="0"/>
                  <a:t>Laplace</a:t>
                </a:r>
                <a:r>
                  <a:rPr lang="zh-CN" altLang="zh-CN" dirty="0"/>
                  <a:t>反演积分公式：由</a:t>
                </a: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F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</m:e>
                      </m:d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</m:oMath>
                  </m:oMathPara>
                </a14:m>
                <a:endParaRPr lang="zh-CN" altLang="zh-CN" dirty="0">
                  <a:latin typeface="ESSTIXThirteen" panose="00000400000000000000" pitchFamily="2" charset="0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zh-CN" altLang="zh-CN" dirty="0"/>
                  <a:t>可知</a:t>
                </a:r>
              </a:p>
              <a:p>
                <a:pPr marL="109728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zh-CN" altLang="zh-CN" sz="2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zh-CN" altLang="zh-CN" sz="2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sSup>
                        <m:sSupPr>
                          <m:ctrlPr>
                            <a:rPr lang="zh-CN" altLang="zh-CN" sz="26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600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 sz="2600">
                              <a:latin typeface="ESSTIXThirteen" panose="00000400000000000000" pitchFamily="2" charset="0"/>
                            </a:rPr>
                            <m:t>F</m:t>
                          </m:r>
                        </m:e>
                        <m:sup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sz="2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zh-CN" altLang="zh-CN" sz="26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6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</m:d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zh-CN" altLang="zh-CN" sz="26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zh-CN" altLang="zh-CN" sz="26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6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sz="26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6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 sz="2600"/>
                            <m:t>d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nary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zh-CN" altLang="zh-CN" dirty="0"/>
                  <a:t>为单位跃阶函数，</a:t>
                </a:r>
                <a:r>
                  <a:rPr lang="zh-CN" altLang="zh-CN" dirty="0" smtClean="0"/>
                  <a:t>故对于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zh-CN" dirty="0"/>
                  <a:t>有</a:t>
                </a: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eqAr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14000"/>
                  </a:lnSpc>
                </a:pPr>
                <a:r>
                  <a:rPr lang="zh-CN" altLang="zh-CN" dirty="0" smtClean="0"/>
                  <a:t>在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𝒕</m:t>
                        </m:r>
                      </m:e>
                    </m:d>
                  </m:oMath>
                </a14:m>
                <a:r>
                  <a:rPr lang="zh-CN" altLang="zh-CN" dirty="0"/>
                  <a:t>的不连续点处，左端换为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/>
                          </a:rPr>
                          <m:t>𝒇</m:t>
                        </m:r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𝒕</m:t>
                            </m:r>
                            <m:r>
                              <a:rPr lang="en-US" altLang="zh-CN" b="1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b="1" i="1">
                                <a:latin typeface="Cambria Math"/>
                              </a:rPr>
                              <m:t>𝟎</m:t>
                            </m:r>
                          </m:e>
                        </m:d>
                        <m:r>
                          <a:rPr lang="en-US" altLang="zh-CN" b="1" i="1">
                            <a:latin typeface="Cambria Math"/>
                          </a:rPr>
                          <m:t>+</m:t>
                        </m:r>
                        <m:r>
                          <a:rPr lang="en-US" altLang="zh-CN" b="1" i="1">
                            <a:latin typeface="Cambria Math"/>
                          </a:rPr>
                          <m:t>𝒇</m:t>
                        </m:r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𝒕</m:t>
                            </m:r>
                            <m:r>
                              <a:rPr lang="en-US" altLang="zh-CN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/>
                              </a:rPr>
                              <m:t>𝟎</m:t>
                            </m:r>
                          </m:e>
                        </m:d>
                      </m:num>
                      <m:den>
                        <m:r>
                          <a:rPr lang="en-US" altLang="zh-CN" b="1" i="1">
                            <a:latin typeface="Cambria Math"/>
                          </a:rPr>
                          <m:t>𝟐</m:t>
                        </m:r>
                      </m:den>
                    </m:f>
                  </m:oMath>
                </a14:m>
                <a:r>
                  <a:rPr lang="zh-CN" altLang="zh-CN" dirty="0" smtClean="0"/>
                  <a:t>。</a:t>
                </a:r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360040"/>
                <a:ext cx="8496944" cy="6237312"/>
              </a:xfrm>
              <a:blipFill>
                <a:blip r:embed="rId3" cstate="print"/>
                <a:stretch>
                  <a:fillRect t="-14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987824" y="4886605"/>
            <a:ext cx="3672408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660232" y="4869160"/>
            <a:ext cx="194421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996847" y="1533296"/>
            <a:ext cx="3679609" cy="959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11D61-2E2D-4EEB-AB05-0C7834E09658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3562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620688"/>
                <a:ext cx="8424936" cy="616530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（"/>
                        <m:endChr m:val="）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𝐑𝐞</m:t>
                        </m:r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是</a:t>
                </a:r>
                <a:r>
                  <a:rPr lang="zh-CN" altLang="zh-CN" dirty="0"/>
                  <a:t>一个解析的复变函数，反演公式中的积分路线为沿虚轴的方向，从虚部的负无穷到虚部的正无穷。计算复变函数积分是很困难的，对于一些特殊的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zh-CN" altLang="zh-CN" dirty="0"/>
                  <a:t>，可利用留数进行计算</a:t>
                </a:r>
                <a:r>
                  <a:rPr lang="zh-CN" altLang="zh-CN" dirty="0" smtClean="0"/>
                  <a:t>。</a:t>
                </a:r>
                <a:endParaRPr lang="en-US" altLang="zh-CN" dirty="0" smtClean="0"/>
              </a:p>
              <a:p>
                <a:pPr>
                  <a:lnSpc>
                    <a:spcPct val="114000"/>
                  </a:lnSpc>
                </a:pPr>
                <a:r>
                  <a:rPr lang="zh-CN" altLang="zh-CN" dirty="0" smtClean="0"/>
                  <a:t>计算</a:t>
                </a:r>
                <a:r>
                  <a:rPr lang="zh-CN" altLang="zh-CN" dirty="0"/>
                  <a:t>反演</a:t>
                </a:r>
                <a:r>
                  <a:rPr lang="zh-CN" altLang="zh-CN" dirty="0" smtClean="0"/>
                  <a:t>积分：</a:t>
                </a:r>
                <a:r>
                  <a:rPr lang="zh-CN" altLang="zh-CN" dirty="0"/>
                  <a:t>若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是</a:t>
                </a:r>
                <a:r>
                  <a:rPr lang="zh-CN" altLang="zh-CN" dirty="0"/>
                  <a:t>函数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的</a:t>
                </a:r>
                <a:r>
                  <a:rPr lang="zh-CN" altLang="zh-CN" dirty="0"/>
                  <a:t>所有奇点，适当选取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/>
                  <a:t>使这些奇点全在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/>
                      <m:t>Re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/>
                  <a:t>的范围内，且当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/>
                  <a:t>时，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zh-CN" dirty="0"/>
                  <a:t>，则有</a:t>
                </a: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</m:oMath>
                  </m:oMathPara>
                </a14:m>
                <a:endParaRPr lang="en-US" altLang="zh-CN" i="1" dirty="0" smtClean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altLang="zh-CN"/>
                            <m:t>Res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𝒔𝒕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620688"/>
                <a:ext cx="8424936" cy="6165304"/>
              </a:xfrm>
              <a:blipFill>
                <a:blip r:embed="rId3" cstate="print"/>
                <a:stretch>
                  <a:fillRect l="-72" t="-1088" r="-14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1A85-752B-4A89-91C0-1475DC2CAB26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2459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83568" y="463269"/>
                <a:ext cx="8208912" cy="5976664"/>
              </a:xfrm>
            </p:spPr>
            <p:txBody>
              <a:bodyPr>
                <a:noAutofit/>
              </a:bodyPr>
              <a:lstStyle/>
              <a:p>
                <a:pPr marL="109728" indent="0">
                  <a:lnSpc>
                    <a:spcPct val="125000"/>
                  </a:lnSpc>
                  <a:buNone/>
                </a:pPr>
                <a:r>
                  <a:rPr lang="zh-CN" altLang="en-US" dirty="0" smtClean="0"/>
                  <a:t>只给出</a:t>
                </a:r>
                <a:r>
                  <a:rPr lang="zh-CN" altLang="zh-CN" dirty="0" smtClean="0"/>
                  <a:t>有理函数</a:t>
                </a:r>
                <a:r>
                  <a:rPr lang="zh-CN" altLang="zh-CN" dirty="0"/>
                  <a:t>的留数计算</a:t>
                </a:r>
                <a:endParaRPr lang="en-US" altLang="zh-CN" dirty="0" smtClean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/>
                            </a:rPr>
                            <m:t>𝑨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/>
                                </a:rPr>
                                <m:t>𝒔</m:t>
                              </m:r>
                            </m:e>
                          </m:d>
                        </m:num>
                        <m:den>
                          <m:r>
                            <a:rPr lang="en-US" altLang="zh-CN" b="1" i="1">
                              <a:latin typeface="Cambria Math"/>
                            </a:rPr>
                            <m:t>𝑩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/>
                                </a:rPr>
                                <m:t>𝒔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zh-CN" dirty="0"/>
              </a:p>
              <a:p>
                <a:pPr lvl="1">
                  <a:lnSpc>
                    <a:spcPct val="125000"/>
                  </a:lnSpc>
                </a:pPr>
                <a:r>
                  <a:rPr lang="zh-CN" altLang="zh-CN" sz="2800" dirty="0" smtClean="0"/>
                  <a:t>其中</a:t>
                </a:r>
                <a:r>
                  <a:rPr lang="en-US" altLang="zh-CN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zh-CN" altLang="zh-CN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zh-CN" altLang="zh-CN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en-US" altLang="zh-CN" sz="2800" dirty="0" smtClean="0"/>
                  <a:t> </a:t>
                </a:r>
                <a:r>
                  <a:rPr lang="zh-CN" altLang="zh-CN" sz="2800" dirty="0" smtClean="0"/>
                  <a:t>无</a:t>
                </a:r>
                <a:r>
                  <a:rPr lang="zh-CN" altLang="zh-CN" sz="2800" dirty="0"/>
                  <a:t>公共零点，</a:t>
                </a:r>
                <a:endParaRPr lang="en-US" altLang="zh-CN" sz="2800" dirty="0" smtClean="0"/>
              </a:p>
              <a:p>
                <a:pPr lvl="1">
                  <a:lnSpc>
                    <a:spcPct val="125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sz="2800" i="1">
                            <a:latin typeface="Cambria Math"/>
                          </a:rPr>
                        </m:ctrlPr>
                      </m:funcPr>
                      <m:fNam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𝐝𝐞𝐠</m:t>
                        </m:r>
                      </m:fName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&lt;</m:t>
                    </m:r>
                    <m:func>
                      <m:funcPr>
                        <m:ctrlPr>
                          <a:rPr lang="zh-CN" altLang="zh-CN" sz="2800" i="1">
                            <a:latin typeface="Cambria Math"/>
                          </a:rPr>
                        </m:ctrlPr>
                      </m:funcPr>
                      <m:fNam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𝐝𝐞𝐠</m:t>
                        </m:r>
                      </m:fName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𝑩</m:t>
                        </m:r>
                        <m:d>
                          <m:dPr>
                            <m:ctrlPr>
                              <a:rPr lang="zh-CN" altLang="zh-CN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zh-CN" sz="2800" dirty="0"/>
                  <a:t>。</a:t>
                </a:r>
              </a:p>
              <a:p>
                <a:pPr>
                  <a:lnSpc>
                    <a:spcPct val="125000"/>
                  </a:lnSpc>
                </a:pPr>
                <a:r>
                  <a:rPr lang="zh-CN" altLang="zh-CN" dirty="0"/>
                  <a:t>设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为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/>
                  <a:t>的全部互不相同的根</a:t>
                </a:r>
                <a:r>
                  <a:rPr lang="zh-CN" altLang="zh-CN" dirty="0" smtClean="0"/>
                  <a:t>，</a:t>
                </a:r>
                <a:endParaRPr lang="en-US" altLang="zh-CN" dirty="0" smtClean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 smtClean="0"/>
                  <a:t>取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&gt;</m:t>
                    </m:r>
                    <m:func>
                      <m:funcPr>
                        <m:ctrlPr>
                          <a:rPr lang="zh-CN" altLang="zh-CN" i="1">
                            <a:latin typeface="Cambria Math"/>
                          </a:rPr>
                        </m:ctrlPr>
                      </m:funcPr>
                      <m:fNam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𝐦𝐚𝐱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zh-CN"/>
                              <m:t>Re</m:t>
                            </m:r>
                            <m:d>
                              <m:d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zh-CN" altLang="zh-CN" dirty="0" smtClean="0"/>
                  <a:t>，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zh-CN" altLang="en-US" dirty="0" smtClean="0"/>
                  <a:t>则</a:t>
                </a:r>
                <a:r>
                  <a:rPr lang="zh-CN" altLang="zh-CN" dirty="0" smtClean="0"/>
                  <a:t>这些</a:t>
                </a:r>
                <a:r>
                  <a:rPr lang="zh-CN" altLang="zh-CN" dirty="0"/>
                  <a:t>奇点都在左半平面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/>
                      <m:t>Re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zh-CN" dirty="0" smtClean="0"/>
                  <a:t>。</a:t>
                </a:r>
                <a:endParaRPr lang="en-US" altLang="zh-CN" dirty="0" smtClean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 smtClean="0"/>
                  <a:t>由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/>
                          </a:rPr>
                        </m:ctrlPr>
                      </m:funcPr>
                      <m:fNam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𝐝𝐞𝐠</m:t>
                        </m:r>
                      </m:fNam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b="1" i="1">
                        <a:latin typeface="Cambria Math" panose="02040503050406030204" pitchFamily="18" charset="0"/>
                      </a:rPr>
                      <m:t>&lt;</m:t>
                    </m:r>
                    <m:func>
                      <m:funcPr>
                        <m:ctrlPr>
                          <a:rPr lang="zh-CN" altLang="zh-CN" i="1">
                            <a:latin typeface="Cambria Math"/>
                          </a:rPr>
                        </m:ctrlPr>
                      </m:funcPr>
                      <m:fNam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𝐝𝐞𝐠</m:t>
                        </m:r>
                      </m:fNam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𝑩</m:t>
                        </m:r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知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𝐥𝐢𝐦</m:t>
                            </m:r>
                          </m:e>
                          <m:lim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𝑭</m:t>
                        </m:r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</m:e>
                    </m:func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zh-CN" dirty="0" smtClean="0"/>
                  <a:t>。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zh-CN" altLang="zh-CN" dirty="0" smtClean="0"/>
                  <a:t>从而</a:t>
                </a:r>
                <a:r>
                  <a:rPr lang="zh-CN" altLang="zh-CN" dirty="0"/>
                  <a:t>满足定理条件</a:t>
                </a:r>
                <a:r>
                  <a:rPr lang="zh-CN" altLang="zh-CN" dirty="0" smtClean="0"/>
                  <a:t>。</a:t>
                </a:r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3568" y="463269"/>
                <a:ext cx="8208912" cy="5976664"/>
              </a:xfrm>
              <a:blipFill>
                <a:blip r:embed="rId3" cstate="print"/>
                <a:stretch>
                  <a:fillRect l="-148" t="-5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0EBA2-32C2-4D15-8FFC-AAB752C6B796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8065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82380" y="692696"/>
                <a:ext cx="7623420" cy="597666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dirty="0" smtClean="0"/>
                  <a:t>若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为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/>
                  <a:t>的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/>
                  <a:t>重根</a:t>
                </a:r>
                <a:r>
                  <a:rPr lang="zh-CN" altLang="zh-CN" dirty="0" smtClean="0"/>
                  <a:t>，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dirty="0" smtClean="0"/>
                  <a:t> 是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𝒔𝒕</m:t>
                        </m:r>
                      </m:sup>
                    </m:sSup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的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/>
                  <a:t>级极点</a:t>
                </a:r>
                <a:r>
                  <a:rPr lang="zh-CN" altLang="zh-CN" dirty="0" smtClean="0"/>
                  <a:t>，</a:t>
                </a:r>
                <a:r>
                  <a:rPr lang="zh-CN" altLang="en-US" dirty="0" smtClean="0"/>
                  <a:t>故</a:t>
                </a:r>
                <a:endParaRPr lang="zh-CN" altLang="zh-CN" dirty="0"/>
              </a:p>
              <a:p>
                <a:pPr marL="109728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/>
                        <m:t>Res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d>
                            <m:dPr>
                              <m:begChr m:val="（"/>
                              <m:endChr m:val="）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d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zh-CN"/>
                                <m:t>d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𝒔𝒕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特别</a:t>
                </a:r>
                <a:r>
                  <a:rPr lang="zh-CN" altLang="en-US" dirty="0" smtClean="0"/>
                  <a:t>的，当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时，</a:t>
                </a:r>
                <a:endParaRPr lang="en-US" altLang="zh-CN" dirty="0" smtClean="0"/>
              </a:p>
              <a:p>
                <a:pPr marL="109728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/>
                        <m:t>Res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box>
                                <m:box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box>
                            </m:den>
                          </m:f>
                        </m:e>
                      </m:box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2380" y="692696"/>
                <a:ext cx="7623420" cy="5976664"/>
              </a:xfrm>
              <a:blipFill>
                <a:blip r:embed="rId3" cstate="print"/>
                <a:stretch>
                  <a:fillRect l="-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A9405-28C3-4DAC-AF95-F97F2E9B0859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6362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hlinkClick r:id="rId3" action="ppaction://hlinksldjump"/>
              </a:rPr>
              <a:t>第一节</a:t>
            </a:r>
            <a:r>
              <a:rPr lang="en-US" altLang="zh-CN" dirty="0" smtClean="0">
                <a:hlinkClick r:id="rId3" action="ppaction://hlinksldjump"/>
              </a:rPr>
              <a:t>	Laplace</a:t>
            </a:r>
            <a:r>
              <a:rPr lang="zh-CN" altLang="en-US" dirty="0">
                <a:hlinkClick r:id="rId3" action="ppaction://hlinksldjump"/>
              </a:rPr>
              <a:t>变换及其</a:t>
            </a:r>
            <a:r>
              <a:rPr lang="zh-CN" altLang="en-US" dirty="0" smtClean="0">
                <a:hlinkClick r:id="rId3" action="ppaction://hlinksldjump"/>
              </a:rPr>
              <a:t>反演公式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>
                <a:hlinkClick r:id="rId4" action="ppaction://hlinksldjump"/>
              </a:rPr>
              <a:t>第二节</a:t>
            </a:r>
            <a:r>
              <a:rPr lang="en-US" altLang="zh-CN" dirty="0" smtClean="0">
                <a:hlinkClick r:id="rId4" action="ppaction://hlinksldjump"/>
              </a:rPr>
              <a:t>	Laplace</a:t>
            </a:r>
            <a:r>
              <a:rPr lang="zh-CN" altLang="en-US" dirty="0">
                <a:hlinkClick r:id="rId4" action="ppaction://hlinksldjump"/>
              </a:rPr>
              <a:t>变换的性质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>
                <a:hlinkClick r:id="rId5" action="ppaction://hlinksldjump"/>
              </a:rPr>
              <a:t>第三</a:t>
            </a:r>
            <a:r>
              <a:rPr lang="zh-CN" altLang="en-US" dirty="0" smtClean="0">
                <a:hlinkClick r:id="rId5" action="ppaction://hlinksldjump"/>
              </a:rPr>
              <a:t>节</a:t>
            </a:r>
            <a:r>
              <a:rPr lang="en-US" altLang="zh-CN" dirty="0" smtClean="0">
                <a:hlinkClick r:id="rId5" action="ppaction://hlinksldjump"/>
              </a:rPr>
              <a:t>	</a:t>
            </a:r>
            <a:r>
              <a:rPr lang="zh-CN" altLang="en-US" dirty="0" smtClean="0">
                <a:hlinkClick r:id="rId5" action="ppaction://hlinksldjump"/>
              </a:rPr>
              <a:t>卷积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>
                <a:hlinkClick r:id="rId6" action="ppaction://hlinksldjump"/>
              </a:rPr>
              <a:t>第四节</a:t>
            </a:r>
            <a:r>
              <a:rPr lang="en-US" altLang="zh-CN" dirty="0">
                <a:hlinkClick r:id="rId6" action="ppaction://hlinksldjump"/>
              </a:rPr>
              <a:t>	Laplace</a:t>
            </a:r>
            <a:r>
              <a:rPr lang="zh-CN" altLang="en-US" dirty="0">
                <a:hlinkClick r:id="rId6" action="ppaction://hlinksldjump"/>
              </a:rPr>
              <a:t>逆变换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>
                <a:hlinkClick r:id="rId7" action="ppaction://hlinksldjump"/>
              </a:rPr>
              <a:t>第五节</a:t>
            </a:r>
            <a:r>
              <a:rPr lang="en-US" altLang="zh-CN" dirty="0">
                <a:hlinkClick r:id="rId7" action="ppaction://hlinksldjump"/>
              </a:rPr>
              <a:t>	Laplace</a:t>
            </a:r>
            <a:r>
              <a:rPr lang="zh-CN" altLang="en-US" dirty="0">
                <a:hlinkClick r:id="rId7" action="ppaction://hlinksldjump"/>
              </a:rPr>
              <a:t>变换的应用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F4AC8-53E4-43DA-92BF-D431895F84A0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74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692696"/>
                <a:ext cx="8424936" cy="597666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zh-CN" altLang="zh-CN" sz="3600" dirty="0" smtClean="0"/>
                  <a:t>若</a:t>
                </a:r>
                <a:r>
                  <a:rPr lang="en-US" altLang="zh-CN" sz="36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3600" b="1" i="1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3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zh-CN" sz="3600" dirty="0"/>
                  <a:t>，</a:t>
                </a:r>
                <a:r>
                  <a:rPr lang="zh-CN" altLang="zh-CN" sz="3600" dirty="0" smtClean="0"/>
                  <a:t>则</a:t>
                </a:r>
                <a:endParaRPr lang="zh-CN" altLang="zh-CN" sz="3600" dirty="0"/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3600"/>
                        <m:t>Res</m:t>
                      </m:r>
                      <m:r>
                        <a:rPr lang="en-US" altLang="zh-CN" sz="3600" b="1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3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600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zh-CN" altLang="zh-CN" sz="36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36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sz="36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36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3600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a:rPr lang="en-US" altLang="zh-CN" sz="3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sz="36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en-US" altLang="zh-CN" sz="36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360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36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a:rPr lang="en-US" altLang="zh-CN" sz="3600" b="1" i="1"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altLang="zh-CN" sz="36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sz="3600" b="1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zh-CN" altLang="zh-CN" sz="3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CN" sz="36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3600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zh-CN" sz="36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6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altLang="zh-CN" sz="36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zh-CN" sz="3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altLang="zh-CN" sz="3600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3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d>
                                <m:dPr>
                                  <m:ctrlPr>
                                    <a:rPr lang="zh-CN" altLang="zh-CN" sz="36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6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zh-CN" altLang="zh-CN" sz="36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6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sz="3600" b="1" i="1">
                                      <a:latin typeface="Cambria Math" panose="02040503050406030204" pitchFamily="18" charset="0"/>
                                    </a:rPr>
                                    <m:t>𝒔𝒕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3600" i="1" dirty="0" smtClean="0">
                  <a:latin typeface="Cambria Math"/>
                </a:endParaRP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360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36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a:rPr lang="en-US" altLang="zh-CN" sz="3600" b="1" i="1"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altLang="zh-CN" sz="36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sz="3600" b="1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zh-CN" altLang="zh-CN" sz="3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CN" sz="36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3600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zh-CN" sz="36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6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altLang="zh-CN" sz="36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zh-CN" sz="3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altLang="zh-CN" sz="3600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</m:e>
                              </m:d>
                              <m:box>
                                <m:boxPr>
                                  <m:ctrlPr>
                                    <a:rPr lang="zh-CN" altLang="zh-CN" sz="3600" i="1">
                                      <a:latin typeface="Cambria Math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zh-CN" altLang="zh-CN" sz="36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3600" b="1" i="1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  <m:d>
                                        <m:dPr>
                                          <m:ctrlPr>
                                            <a:rPr lang="zh-CN" altLang="zh-CN" sz="36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3600" b="1" i="1"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CN" sz="3600" b="1" i="1"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  <m:d>
                                        <m:dPr>
                                          <m:ctrlPr>
                                            <a:rPr lang="zh-CN" altLang="zh-CN" sz="36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3600" b="1" i="1"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</m:e>
                                      </m:d>
                                      <m:r>
                                        <a:rPr lang="en-US" altLang="zh-CN" sz="3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1" i="1"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  <m:d>
                                        <m:dPr>
                                          <m:ctrlPr>
                                            <a:rPr lang="zh-CN" altLang="zh-CN" sz="36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36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3600" b="1" i="1">
                                                  <a:latin typeface="Cambria Math" panose="02040503050406030204" pitchFamily="18" charset="0"/>
                                                </a:rPr>
                                                <m:t>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3600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box>
                              <m:sSup>
                                <m:sSupPr>
                                  <m:ctrlPr>
                                    <a:rPr lang="zh-CN" altLang="zh-CN" sz="36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6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sz="3600" b="1" i="1">
                                      <a:latin typeface="Cambria Math" panose="02040503050406030204" pitchFamily="18" charset="0"/>
                                    </a:rPr>
                                    <m:t>𝒔𝒕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3600" i="1" dirty="0" smtClean="0">
                  <a:latin typeface="Cambria Math"/>
                </a:endParaRP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360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36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a:rPr lang="en-US" altLang="zh-CN" sz="3600" b="1" i="1"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altLang="zh-CN" sz="36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sz="3600" b="1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zh-CN" altLang="zh-CN" sz="3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CN" sz="36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3600" i="1">
                                  <a:latin typeface="Cambria Math"/>
                                </a:rPr>
                              </m:ctrlPr>
                            </m:dPr>
                            <m:e>
                              <m:box>
                                <m:boxPr>
                                  <m:ctrlPr>
                                    <a:rPr lang="zh-CN" altLang="zh-CN" sz="3600" i="1">
                                      <a:latin typeface="Cambria Math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zh-CN" altLang="zh-CN" sz="36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3600" b="1" i="1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  <m:d>
                                        <m:dPr>
                                          <m:ctrlPr>
                                            <a:rPr lang="zh-CN" altLang="zh-CN" sz="36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3600" b="1" i="1"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</m:e>
                                      </m:d>
                                    </m:num>
                                    <m:den>
                                      <m:box>
                                        <m:boxPr>
                                          <m:ctrlPr>
                                            <a:rPr lang="zh-CN" altLang="zh-CN" sz="3600" i="1">
                                              <a:latin typeface="Cambria Math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zh-CN" altLang="zh-CN" sz="3600" i="1">
                                                  <a:latin typeface="Cambria Math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3600" b="1" i="1">
                                                  <a:latin typeface="Cambria Math" panose="02040503050406030204" pitchFamily="18" charset="0"/>
                                                </a:rPr>
                                                <m:t>𝑩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zh-CN" altLang="zh-CN" sz="3600" i="1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sz="36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𝒔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zh-CN" sz="3600" b="1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zh-CN" sz="3600" b="1" i="1">
                                                  <a:latin typeface="Cambria Math" panose="02040503050406030204" pitchFamily="18" charset="0"/>
                                                </a:rPr>
                                                <m:t>𝑩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zh-CN" altLang="zh-CN" sz="3600" i="1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zh-CN" altLang="zh-CN" sz="36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36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𝒔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36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𝒌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altLang="zh-CN" sz="3600" b="1" i="1">
                                                  <a:latin typeface="Cambria Math" panose="02040503050406030204" pitchFamily="18" charset="0"/>
                                                </a:rPr>
                                                <m:t>𝒔</m:t>
                                              </m:r>
                                              <m:r>
                                                <a:rPr lang="en-US" altLang="zh-CN" sz="3600" b="1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sz="3600" i="1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36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𝒔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36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𝒌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box>
                                    </m:den>
                                  </m:f>
                                </m:e>
                              </m:box>
                              <m:sSup>
                                <m:sSupPr>
                                  <m:ctrlPr>
                                    <a:rPr lang="zh-CN" altLang="zh-CN" sz="36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6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sz="3600" b="1" i="1">
                                      <a:latin typeface="Cambria Math" panose="02040503050406030204" pitchFamily="18" charset="0"/>
                                    </a:rPr>
                                    <m:t>𝒔𝒕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3600" i="1" dirty="0" smtClean="0">
                  <a:latin typeface="Cambria Math"/>
                </a:endParaRP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zh-CN" altLang="zh-CN" sz="3600" i="1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zh-CN" altLang="zh-CN" sz="36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36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d>
                                <m:dPr>
                                  <m:ctrlPr>
                                    <a:rPr lang="zh-CN" altLang="zh-CN" sz="36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3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altLang="zh-CN" sz="3600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box>
                                <m:boxPr>
                                  <m:ctrlPr>
                                    <a:rPr lang="zh-CN" altLang="zh-CN" sz="3600" i="1">
                                      <a:latin typeface="Cambria Math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sSup>
                                    <m:sSupPr>
                                      <m:ctrlPr>
                                        <a:rPr lang="zh-CN" altLang="zh-CN" sz="36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600" b="1" i="1"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e>
                                    <m:sup>
                                      <m:r>
                                        <a:rPr lang="en-US" altLang="zh-CN" sz="3600" b="1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zh-CN" altLang="zh-CN" sz="36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36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1" i="1"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box>
                            </m:den>
                          </m:f>
                        </m:e>
                      </m:box>
                      <m:sSup>
                        <m:sSupPr>
                          <m:ctrlPr>
                            <a:rPr lang="zh-CN" altLang="zh-CN" sz="36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36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sSub>
                            <m:sSubPr>
                              <m:ctrlPr>
                                <a:rPr lang="zh-CN" altLang="zh-CN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sz="36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CN" sz="3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zh-CN" altLang="zh-CN" sz="1600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692696"/>
                <a:ext cx="8424936" cy="5976664"/>
              </a:xfrm>
              <a:blipFill>
                <a:blip r:embed="rId3" cstate="print"/>
                <a:stretch>
                  <a:fillRect l="-724" t="-16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FE21F-0B71-45D4-A4F4-33D07624BE50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5436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39552" y="501824"/>
                <a:ext cx="8136904" cy="5976664"/>
              </a:xfrm>
            </p:spPr>
            <p:txBody>
              <a:bodyPr>
                <a:normAutofit fontScale="92500"/>
              </a:bodyPr>
              <a:lstStyle/>
              <a:p>
                <a:pPr marL="109728" indent="0">
                  <a:lnSpc>
                    <a:spcPct val="114000"/>
                  </a:lnSpc>
                  <a:buNone/>
                </a:pPr>
                <a:r>
                  <a:rPr lang="zh-CN" altLang="zh-CN" dirty="0" smtClean="0"/>
                  <a:t>计算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num>
                      <m:den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的</a:t>
                </a:r>
                <a:r>
                  <a:rPr lang="en-US" altLang="zh-CN" dirty="0" smtClean="0"/>
                  <a:t> Laplace </a:t>
                </a:r>
                <a:r>
                  <a:rPr lang="zh-CN" altLang="zh-CN" dirty="0" smtClean="0"/>
                  <a:t>逆变换</a:t>
                </a:r>
                <a:r>
                  <a:rPr lang="zh-CN" altLang="zh-CN" dirty="0"/>
                  <a:t>。</a:t>
                </a:r>
              </a:p>
              <a:p>
                <a:pPr>
                  <a:lnSpc>
                    <a:spcPct val="160000"/>
                  </a:lnSpc>
                </a:pPr>
                <a:r>
                  <a:rPr lang="zh-CN" altLang="zh-CN" dirty="0"/>
                  <a:t>解</a:t>
                </a:r>
                <a:r>
                  <a:rPr lang="zh-CN" altLang="zh-CN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𝒌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n-US" altLang="zh-CN" dirty="0" smtClean="0"/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/>
                  <a:t>为单级极点，故</a:t>
                </a: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box>
                                <m:box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box>
                            </m:den>
                          </m:f>
                        </m:e>
                      </m:box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box>
                                <m:box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box>
                            </m:den>
                          </m:f>
                        </m:e>
                      </m:box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𝒌𝒕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𝒌𝒕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𝒌𝒕</m:t>
                          </m:r>
                        </m:e>
                      </m:func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14000"/>
                  </a:lnSpc>
                </a:pPr>
                <a:r>
                  <a:rPr lang="zh-CN" altLang="zh-CN" dirty="0"/>
                  <a:t>即得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𝐜𝐨𝐬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𝒌𝒕</m:t>
                              </m:r>
                            </m:e>
                          </m:func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𝐑𝐞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14000"/>
                  </a:lnSpc>
                </a:pPr>
                <a:r>
                  <a:rPr lang="zh-CN" altLang="zh-CN" dirty="0"/>
                  <a:t>同理</a:t>
                </a:r>
              </a:p>
              <a:p>
                <a:pPr marL="109728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𝒌𝒕</m:t>
                              </m:r>
                            </m:e>
                          </m:func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𝐑𝐞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501824"/>
                <a:ext cx="8136904" cy="5976664"/>
              </a:xfr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179468" y="3356992"/>
            <a:ext cx="140875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91E2D-B644-4BE5-8A82-5592EDDDC835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70561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</p:spPr>
            <p:txBody>
              <a:bodyPr>
                <a:normAutofit fontScale="92500"/>
              </a:bodyPr>
              <a:lstStyle/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14000"/>
                  </a:lnSpc>
                </a:pPr>
                <a:r>
                  <a:rPr lang="zh-CN" altLang="zh-CN" dirty="0"/>
                  <a:t>解：</a:t>
                </a:r>
                <a:endParaRPr lang="en-US" altLang="zh-CN" dirty="0" smtClean="0"/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𝑩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𝒔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b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dirty="0" smtClean="0"/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zh-CN" dirty="0"/>
                  <a:t>为一级极点，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zh-CN" dirty="0"/>
                  <a:t>为二级极点，从而</a:t>
                </a: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box>
                                <m:box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box>
                            </m:den>
                          </m:f>
                        </m:e>
                      </m:box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d>
                            <m:dPr>
                              <m:begChr m:val="（"/>
                              <m:endChr m:val="）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d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zh-CN"/>
                                <m:t>d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𝒔𝒕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den>
                          </m:f>
                        </m:e>
                      </m:box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altLang="zh-CN"/>
                                <m:t>d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zh-CN"/>
                                <m:t>d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𝒔𝒕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𝒔𝒕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𝒔𝒕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𝒕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30D42-0098-4E60-9A84-6D442397ECCB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69626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</p:spPr>
            <p:txBody>
              <a:bodyPr>
                <a:normAutofit fontScale="55000" lnSpcReduction="20000"/>
              </a:bodyPr>
              <a:lstStyle/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sz="45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45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sz="45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45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45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45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sz="45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45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45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zh-CN" altLang="zh-CN" sz="45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45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altLang="zh-CN" sz="45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sz="45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sz="45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zh-CN" sz="45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4500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altLang="zh-CN" sz="45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altLang="zh-CN" sz="45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zh-CN" altLang="zh-CN" sz="45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4500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p>
                                      <m:r>
                                        <a:rPr lang="en-US" altLang="zh-CN" sz="45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CN" sz="45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zh-CN" sz="4500" dirty="0"/>
              </a:p>
              <a:p>
                <a:r>
                  <a:rPr lang="zh-CN" altLang="zh-CN" sz="4500" dirty="0" smtClean="0"/>
                  <a:t>解</a:t>
                </a:r>
                <a:r>
                  <a:rPr lang="zh-CN" altLang="zh-CN" sz="45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4500" b="1" i="1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zh-CN" altLang="zh-CN" sz="45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45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sz="45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45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45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altLang="zh-CN" sz="45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45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4500" b="1" i="1"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zh-CN" altLang="zh-CN" sz="45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45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altLang="zh-CN" sz="45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45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4500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zh-CN" altLang="zh-CN" sz="45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45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sz="45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45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45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45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4500" b="1" i="1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altLang="zh-CN" sz="45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45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zh-CN" altLang="zh-CN" sz="45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450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p>
                                <m:r>
                                  <a:rPr lang="en-US" altLang="zh-CN" sz="45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45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zh-CN" sz="4500" dirty="0" smtClean="0"/>
                  <a:t>，</a:t>
                </a:r>
                <a:endParaRPr lang="en-US" altLang="zh-CN" sz="4500" dirty="0" smtClean="0"/>
              </a:p>
              <a:p>
                <a:r>
                  <a:rPr lang="zh-CN" altLang="zh-CN" sz="4500" dirty="0" smtClean="0"/>
                  <a:t>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45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45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sz="45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45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500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4500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4500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45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45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sz="45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4500" b="1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4500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450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zh-CN" sz="4500" dirty="0"/>
                  <a:t>为二阶极点，而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4500"/>
                        <m:t>Res</m:t>
                      </m:r>
                      <m:r>
                        <a:rPr lang="en-US" altLang="zh-CN" sz="4500" b="1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45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4500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zh-CN" altLang="zh-CN" sz="45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45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sz="45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45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4500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a:rPr lang="en-US" altLang="zh-CN" sz="45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45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45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sz="45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CN" sz="45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450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45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a:rPr lang="en-US" altLang="zh-CN" sz="4500" b="1" i="1"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altLang="zh-CN" sz="45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sz="4500" b="1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sz="4500" b="1" i="1">
                                  <a:latin typeface="Cambria Math" panose="02040503050406030204" pitchFamily="18" charset="0"/>
                                </a:rPr>
                                <m:t>𝒋𝒂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zh-CN" altLang="zh-CN" sz="45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altLang="zh-CN" sz="4500"/>
                                <m:t>d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zh-CN" sz="4500"/>
                                <m:t>d</m:t>
                              </m:r>
                              <m:r>
                                <a:rPr lang="en-US" altLang="zh-CN" sz="45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45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sz="45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sz="45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4500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  <m:r>
                                        <a:rPr lang="en-US" altLang="zh-CN" sz="45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45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altLang="zh-CN" sz="4500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45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zh-CN" altLang="zh-CN" sz="45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zh-CN" sz="45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4500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altLang="zh-CN" sz="45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altLang="zh-CN" sz="45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45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sSup>
                                    <m:sSupPr>
                                      <m:ctrlPr>
                                        <a:rPr lang="zh-CN" altLang="zh-CN" sz="45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4500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p>
                                      <m:r>
                                        <a:rPr lang="en-US" altLang="zh-CN" sz="45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altLang="zh-CN" sz="45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zh-CN" altLang="zh-CN" sz="45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zh-CN" altLang="zh-CN" sz="4500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4500" b="1" i="1">
                                                  <a:latin typeface="Cambria Math" panose="02040503050406030204" pitchFamily="18" charset="0"/>
                                                </a:rPr>
                                                <m:t>𝒔</m:t>
                                              </m:r>
                                              <m:r>
                                                <a:rPr lang="en-US" altLang="zh-CN" sz="4500" b="1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zh-CN" sz="45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  <m:r>
                                                <a:rPr lang="en-US" altLang="zh-CN" sz="4500" b="1" i="1">
                                                  <a:latin typeface="Cambria Math" panose="02040503050406030204" pitchFamily="18" charset="0"/>
                                                </a:rPr>
                                                <m:t>𝒂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sz="45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zh-CN" altLang="zh-CN" sz="45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4500" b="1" i="1"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  <m:r>
                                            <a:rPr lang="en-US" altLang="zh-CN" sz="4500" b="1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sz="4500" b="1" i="1" smtClean="0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zh-CN" sz="4500" b="1" i="1">
                                              <a:latin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45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zh-CN" altLang="zh-CN" sz="45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45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sz="4500" b="1" i="1">
                                      <a:latin typeface="Cambria Math" panose="02040503050406030204" pitchFamily="18" charset="0"/>
                                    </a:rPr>
                                    <m:t>𝒔𝒕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4500" i="1" dirty="0" smtClean="0">
                  <a:latin typeface="Cambria Math"/>
                </a:endParaRP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450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45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a:rPr lang="en-US" altLang="zh-CN" sz="4500" b="1" i="1"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altLang="zh-CN" sz="45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sz="4500" b="1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sz="4500" b="1" i="1">
                                  <a:latin typeface="Cambria Math" panose="02040503050406030204" pitchFamily="18" charset="0"/>
                                </a:rPr>
                                <m:t>𝒋𝒂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zh-CN" altLang="zh-CN" sz="45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altLang="zh-CN" sz="4500"/>
                                <m:t>d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zh-CN" sz="4500"/>
                                <m:t>d</m:t>
                              </m:r>
                              <m:r>
                                <a:rPr lang="en-US" altLang="zh-CN" sz="45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45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sz="45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zh-CN" altLang="zh-CN" sz="45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zh-CN" sz="45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4500" b="1" i="1"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45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altLang="zh-CN" sz="4500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45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zh-CN" altLang="zh-CN" sz="45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4500" b="1" i="1">
                                              <a:latin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45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e>
                                  </m:d>
                                  <m:sSup>
                                    <m:sSupPr>
                                      <m:ctrlPr>
                                        <a:rPr lang="zh-CN" altLang="zh-CN" sz="45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4500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altLang="zh-CN" sz="4500" b="1" i="1">
                                          <a:latin typeface="Cambria Math" panose="02040503050406030204" pitchFamily="18" charset="0"/>
                                        </a:rPr>
                                        <m:t>𝒔𝒕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altLang="zh-CN" sz="45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sz="45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4500" b="1" i="1"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  <m:r>
                                            <a:rPr lang="en-US" altLang="zh-CN" sz="4500" b="1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sz="4500" b="1" i="1" smtClean="0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zh-CN" sz="4500" b="1" i="1">
                                              <a:latin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45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3800" i="1" dirty="0" smtClean="0">
                  <a:latin typeface="Cambria Math"/>
                </a:endParaRP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4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340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34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a:rPr lang="en-US" altLang="zh-CN" sz="3400" b="1" i="1"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altLang="zh-CN" sz="34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sz="3400" b="1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sz="3400" b="1" i="1">
                                  <a:latin typeface="Cambria Math" panose="02040503050406030204" pitchFamily="18" charset="0"/>
                                </a:rPr>
                                <m:t>𝒋𝒂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zh-CN" altLang="zh-CN" sz="3400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zh-CN" sz="3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sz="3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400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  <m:r>
                                        <a:rPr lang="en-US" altLang="zh-CN" sz="3400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34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altLang="zh-CN" sz="3400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3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400" b="1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zh-CN" altLang="zh-CN" sz="3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4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d>
                                    <m:dPr>
                                      <m:ctrlPr>
                                        <a:rPr lang="zh-CN" altLang="zh-CN" sz="3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zh-CN" sz="3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3400" b="1" i="1"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34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altLang="zh-CN" sz="3400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3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zh-CN" altLang="zh-CN" sz="3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3400" b="1" i="1">
                                              <a:latin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34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e>
                                  </m:d>
                                  <m:sSup>
                                    <m:sSupPr>
                                      <m:ctrlPr>
                                        <a:rPr lang="zh-CN" altLang="zh-CN" sz="3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400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altLang="zh-CN" sz="3400" b="1" i="1">
                                          <a:latin typeface="Cambria Math" panose="02040503050406030204" pitchFamily="18" charset="0"/>
                                        </a:rPr>
                                        <m:t>𝒔𝒕</m:t>
                                      </m:r>
                                    </m:sup>
                                  </m:sSup>
                                  <m:r>
                                    <a:rPr lang="en-US" altLang="zh-CN" sz="3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altLang="zh-CN" sz="34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sSup>
                                    <m:sSupPr>
                                      <m:ctrlPr>
                                        <a:rPr lang="zh-CN" altLang="zh-CN" sz="3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400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altLang="zh-CN" sz="3400" b="1" i="1">
                                          <a:latin typeface="Cambria Math" panose="02040503050406030204" pitchFamily="18" charset="0"/>
                                        </a:rPr>
                                        <m:t>𝒔𝒕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3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3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d>
                                <m:dPr>
                                  <m:ctrlPr>
                                    <a:rPr lang="zh-CN" altLang="zh-CN" sz="3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4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altLang="zh-CN" sz="3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34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  <m:r>
                                <a:rPr lang="en-US" altLang="zh-CN" sz="3400" b="1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zh-CN" altLang="zh-CN" sz="3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zh-CN" sz="3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400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altLang="zh-CN" sz="3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altLang="zh-CN" sz="3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sSup>
                                    <m:sSupPr>
                                      <m:ctrlPr>
                                        <a:rPr lang="zh-CN" altLang="zh-CN" sz="3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400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p>
                                      <m:r>
                                        <a:rPr lang="en-US" altLang="zh-CN" sz="3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  <m:sSup>
                                <m:sSupPr>
                                  <m:ctrlPr>
                                    <a:rPr lang="zh-CN" altLang="zh-CN" sz="3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4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sz="3400" b="1" i="1">
                                      <a:latin typeface="Cambria Math" panose="02040503050406030204" pitchFamily="18" charset="0"/>
                                    </a:rPr>
                                    <m:t>𝒔𝒕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zh-CN" altLang="zh-CN" sz="3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sz="3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400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  <m:r>
                                        <a:rPr lang="en-US" altLang="zh-CN" sz="3400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3400" b="1" i="1">
                                          <a:latin typeface="Cambria Math" panose="02040503050406030204" pitchFamily="18" charset="0"/>
                                        </a:rPr>
                                        <m:t>𝒋𝒂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3400" b="1" i="1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3400" i="1" dirty="0" smtClean="0">
                  <a:latin typeface="Cambria Math"/>
                </a:endParaRP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1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zh-CN" sz="45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45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45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d>
                        <m:dPr>
                          <m:ctrlPr>
                            <a:rPr lang="zh-CN" altLang="zh-CN" sz="45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sz="45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45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sz="45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num>
                            <m:den>
                              <m:r>
                                <a:rPr lang="en-US" altLang="zh-CN" sz="45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  <m:r>
                            <a:rPr lang="en-US" altLang="zh-CN" sz="45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45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sSup>
                        <m:sSupPr>
                          <m:ctrlPr>
                            <a:rPr lang="zh-CN" altLang="zh-CN" sz="45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45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45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4500" b="1" i="1">
                              <a:latin typeface="Cambria Math" panose="02040503050406030204" pitchFamily="18" charset="0"/>
                            </a:rPr>
                            <m:t>𝒂𝒕</m:t>
                          </m:r>
                        </m:sup>
                      </m:sSup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629F5-DA64-467D-80FB-5121B7AF3907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86097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</p:spPr>
            <p:txBody>
              <a:bodyPr>
                <a:normAutofit/>
              </a:bodyPr>
              <a:lstStyle/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mtClean="0"/>
                        <m:t>Res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𝒂𝒕</m:t>
                          </m:r>
                        </m:sup>
                      </m:sSup>
                    </m:oMath>
                  </m:oMathPara>
                </a14:m>
                <a:endParaRPr lang="zh-CN" altLang="zh-CN" dirty="0"/>
              </a:p>
              <a:p>
                <a:r>
                  <a:rPr lang="zh-CN" altLang="en-US" dirty="0" smtClean="0"/>
                  <a:t>同理</a:t>
                </a:r>
                <a:endParaRPr lang="zh-CN" altLang="zh-CN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/>
                        <m:t>Res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𝒂𝒕</m:t>
                          </m:r>
                        </m:sup>
                      </m:sSup>
                    </m:oMath>
                  </m:oMathPara>
                </a14:m>
                <a:endParaRPr lang="zh-CN" altLang="zh-CN" dirty="0"/>
              </a:p>
              <a:p>
                <a:r>
                  <a:rPr lang="zh-CN" altLang="zh-CN" dirty="0"/>
                  <a:t>则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𝒂𝒕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𝒋𝒂𝒕</m:t>
                          </m:r>
                        </m:sup>
                      </m:sSup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𝒂𝒕</m:t>
                          </m:r>
                        </m:e>
                      </m:fun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𝒂𝒕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  <a:blipFill>
                <a:blip r:embed="rId3" cstate="print"/>
                <a:stretch>
                  <a:fillRect l="-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0FC6-BE1C-4C4B-993D-CE7ED7E1D82F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2911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第二节</a:t>
            </a:r>
            <a:r>
              <a:rPr lang="en-US" altLang="zh-CN" dirty="0"/>
              <a:t>	Laplace</a:t>
            </a:r>
            <a:r>
              <a:rPr lang="zh-CN" altLang="en-US" dirty="0"/>
              <a:t>变换的</a:t>
            </a:r>
            <a:r>
              <a:rPr lang="zh-CN" altLang="en-US" dirty="0" smtClean="0"/>
              <a:t>性质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25000"/>
                  </a:lnSpc>
                </a:pPr>
                <a:r>
                  <a:rPr lang="zh-CN" altLang="zh-CN" dirty="0"/>
                  <a:t>凡是需要</a:t>
                </a:r>
                <a:r>
                  <a:rPr lang="en-US" altLang="zh-CN" dirty="0"/>
                  <a:t>Laplace</a:t>
                </a:r>
                <a:r>
                  <a:rPr lang="zh-CN" altLang="zh-CN" dirty="0"/>
                  <a:t>变换的函数都满足存在条件，不做特别说明时，增长指数均设为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zh-CN" dirty="0"/>
                  <a:t>，即</a:t>
                </a:r>
                <a:endParaRPr lang="en-US" altLang="zh-CN" dirty="0" smtClean="0"/>
              </a:p>
              <a:p>
                <a:pPr marL="109728" lvl="0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𝑴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𝒄𝒕</m:t>
                          </m:r>
                        </m:sup>
                      </m:sSup>
                    </m:oMath>
                  </m:oMathPara>
                </a14:m>
                <a:endParaRPr lang="zh-CN" altLang="zh-CN" dirty="0"/>
              </a:p>
              <a:p>
                <a:pPr lvl="0">
                  <a:lnSpc>
                    <a:spcPct val="125000"/>
                  </a:lnSpc>
                </a:pPr>
                <a:r>
                  <a:rPr lang="zh-CN" altLang="zh-CN" dirty="0"/>
                  <a:t>注意与</a:t>
                </a:r>
                <a:r>
                  <a:rPr lang="en-US" altLang="zh-CN" dirty="0"/>
                  <a:t>Fourier</a:t>
                </a:r>
                <a:r>
                  <a:rPr lang="zh-CN" altLang="zh-CN" dirty="0"/>
                  <a:t>变换比较区分。</a:t>
                </a:r>
              </a:p>
              <a:p>
                <a:pPr>
                  <a:lnSpc>
                    <a:spcPct val="125000"/>
                  </a:lnSpc>
                </a:pPr>
                <a:endParaRPr lang="en-US" altLang="zh-CN" dirty="0" smtClean="0"/>
              </a:p>
              <a:p>
                <a:pPr marL="624078" lvl="0" indent="-514350">
                  <a:lnSpc>
                    <a:spcPct val="125000"/>
                  </a:lnSpc>
                  <a:buFont typeface="+mj-lt"/>
                  <a:buAutoNum type="arabicPeriod"/>
                </a:pPr>
                <a:r>
                  <a:rPr lang="zh-CN" altLang="zh-CN" dirty="0"/>
                  <a:t>线性：</a:t>
                </a:r>
                <a:r>
                  <a:rPr lang="zh-CN" altLang="zh-CN" dirty="0" smtClean="0"/>
                  <a:t>由</a:t>
                </a:r>
                <a:r>
                  <a:rPr lang="zh-CN" altLang="en-US" dirty="0" smtClean="0"/>
                  <a:t>积分</a:t>
                </a:r>
                <a:r>
                  <a:rPr lang="zh-CN" altLang="zh-CN" dirty="0" smtClean="0"/>
                  <a:t>的</a:t>
                </a:r>
                <a:r>
                  <a:rPr lang="zh-CN" altLang="zh-CN" dirty="0"/>
                  <a:t>线性可知</a:t>
                </a: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𝜶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𝜷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𝜶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𝜷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 cstate="print"/>
                <a:stretch>
                  <a:fillRect l="-72" t="-464" r="-1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463-C77B-43C4-ACF7-AA42868EADF2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4196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404664"/>
                <a:ext cx="8424936" cy="5760640"/>
              </a:xfrm>
            </p:spPr>
            <p:txBody>
              <a:bodyPr/>
              <a:lstStyle/>
              <a:p>
                <a:pPr marL="624078" lvl="0" indent="-514350">
                  <a:lnSpc>
                    <a:spcPct val="125000"/>
                  </a:lnSpc>
                  <a:buFont typeface="+mj-lt"/>
                  <a:buAutoNum type="arabicPeriod" startAt="2"/>
                </a:pPr>
                <a:r>
                  <a:rPr lang="zh-CN" altLang="zh-CN" dirty="0" smtClean="0"/>
                  <a:t>位移性</a:t>
                </a:r>
                <a:r>
                  <a:rPr lang="zh-CN" altLang="en-US" dirty="0" smtClean="0"/>
                  <a:t>：</a:t>
                </a:r>
                <a:endParaRPr lang="zh-CN" altLang="zh-CN" dirty="0"/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𝒂𝒕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b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𝐑𝐞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zh-CN" b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zh-CN" altLang="zh-CN" b="1">
                          <a:latin typeface="Cambria Math" panose="02040503050406030204" pitchFamily="18" charset="0"/>
                        </a:rPr>
                        <m:t>象函数向右平移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 smtClean="0"/>
                  <a:t>证明</a:t>
                </a:r>
                <a:r>
                  <a:rPr lang="zh-CN" altLang="zh-CN" dirty="0"/>
                  <a:t>：</a:t>
                </a: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𝒂𝒕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𝒂𝒕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 lvl="1">
                  <a:lnSpc>
                    <a:spcPct val="125000"/>
                  </a:lnSpc>
                </a:pPr>
                <a:r>
                  <a:rPr lang="zh-CN" altLang="zh-CN" dirty="0"/>
                  <a:t>其中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zh-CN" altLang="zh-CN" dirty="0"/>
                  <a:t>的增长指数为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zh-CN" dirty="0"/>
                  <a:t>，</a:t>
                </a:r>
                <a:endParaRPr lang="en-US" altLang="zh-CN" dirty="0"/>
              </a:p>
              <a:p>
                <a:pPr lvl="1">
                  <a:lnSpc>
                    <a:spcPct val="125000"/>
                  </a:lnSpc>
                </a:pPr>
                <a:r>
                  <a:rPr lang="zh-CN" altLang="zh-CN" dirty="0"/>
                  <a:t>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𝒂𝒕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zh-CN" altLang="zh-CN" dirty="0"/>
                  <a:t>的增长指数为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𝐑𝐞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zh-CN" dirty="0"/>
                  <a:t>，</a:t>
                </a:r>
                <a:endParaRPr lang="en-US" altLang="zh-CN" dirty="0"/>
              </a:p>
              <a:p>
                <a:pPr lvl="1">
                  <a:lnSpc>
                    <a:spcPct val="125000"/>
                  </a:lnSpc>
                </a:pPr>
                <a:r>
                  <a:rPr lang="zh-CN" altLang="zh-CN" dirty="0"/>
                  <a:t>因而要求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𝐑𝐞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b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𝐑𝐞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zh-CN" dirty="0"/>
                  <a:t>，即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𝐑𝐞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zh-CN" dirty="0"/>
                  <a:t>。</a:t>
                </a:r>
              </a:p>
              <a:p>
                <a:pPr marL="109728" indent="0">
                  <a:lnSpc>
                    <a:spcPct val="125000"/>
                  </a:lnSpc>
                  <a:buNone/>
                </a:pPr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404664"/>
                <a:ext cx="8424936" cy="5760640"/>
              </a:xfrm>
              <a:blipFill>
                <a:blip r:embed="rId3" cstate="print"/>
                <a:stretch>
                  <a:fillRect l="-72" t="-4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566665" y="2753313"/>
            <a:ext cx="3325815" cy="1063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11560" y="3816655"/>
            <a:ext cx="194421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33AA2-3A5C-44DA-97A3-34EE71D2D35C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0343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501824"/>
                <a:ext cx="8424936" cy="6311552"/>
              </a:xfrm>
            </p:spPr>
            <p:txBody>
              <a:bodyPr>
                <a:normAutofit fontScale="77500" lnSpcReduction="20000"/>
              </a:bodyPr>
              <a:lstStyle/>
              <a:p>
                <a:pPr marL="624078" lvl="0" indent="-514350">
                  <a:lnSpc>
                    <a:spcPct val="124000"/>
                  </a:lnSpc>
                  <a:buFont typeface="+mj-lt"/>
                  <a:buAutoNum type="arabicPeriod" startAt="3"/>
                </a:pPr>
                <a:r>
                  <a:rPr lang="zh-CN" altLang="zh-CN" dirty="0" smtClean="0"/>
                  <a:t>延迟性</a:t>
                </a:r>
                <a:r>
                  <a:rPr lang="zh-CN" altLang="en-US" dirty="0" smtClean="0"/>
                  <a:t>：</a:t>
                </a:r>
                <a:endParaRPr lang="zh-CN" altLang="zh-CN" dirty="0"/>
              </a:p>
              <a:p>
                <a:pPr marL="109728" indent="0">
                  <a:lnSpc>
                    <a:spcPct val="12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𝑹𝒆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m:rPr>
                          <m:nor/>
                        </m:rPr>
                        <a:rPr lang="zh-CN" altLang="en-US" b="1" i="0">
                          <a:latin typeface="Cambria Math" panose="02040503050406030204" pitchFamily="18" charset="0"/>
                        </a:rPr>
                        <m:t>原</m:t>
                      </m:r>
                      <m:r>
                        <m:rPr>
                          <m:nor/>
                        </m:rPr>
                        <a:rPr lang="zh-CN" altLang="zh-CN"/>
                        <m:t>函数延迟了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altLang="zh-CN" b="1" i="1" smtClean="0">
                          <a:latin typeface="Cambria Math"/>
                        </a:rPr>
                        <m:t>&gt;</m:t>
                      </m:r>
                      <m:r>
                        <a:rPr lang="en-US" altLang="zh-CN" b="1" i="1" smtClean="0">
                          <a:latin typeface="Cambria Math"/>
                        </a:rPr>
                        <m:t>𝟎</m:t>
                      </m:r>
                      <m:r>
                        <m:rPr>
                          <m:nor/>
                        </m:rPr>
                        <a:rPr lang="zh-CN" altLang="zh-CN"/>
                        <m:t>时刻</m:t>
                      </m:r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24000"/>
                  </a:lnSpc>
                </a:pPr>
                <a:r>
                  <a:rPr lang="zh-CN" altLang="zh-CN" dirty="0"/>
                  <a:t>注意：对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zh-CN" altLang="zh-CN" dirty="0"/>
                  <a:t>补充定义，当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zh-CN" dirty="0"/>
                  <a:t>时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zh-CN" dirty="0" smtClean="0"/>
                  <a:t>。</a:t>
                </a:r>
                <a:endParaRPr lang="en-US" altLang="zh-CN" dirty="0" smtClean="0"/>
              </a:p>
              <a:p>
                <a:pPr>
                  <a:lnSpc>
                    <a:spcPct val="124000"/>
                  </a:lnSpc>
                </a:pPr>
                <a:endParaRPr lang="en-US" altLang="zh-CN" dirty="0"/>
              </a:p>
              <a:p>
                <a:pPr>
                  <a:lnSpc>
                    <a:spcPct val="124000"/>
                  </a:lnSpc>
                </a:pPr>
                <a:endParaRPr lang="en-US" altLang="zh-CN" dirty="0" smtClean="0"/>
              </a:p>
              <a:p>
                <a:pPr>
                  <a:lnSpc>
                    <a:spcPct val="124000"/>
                  </a:lnSpc>
                </a:pPr>
                <a:endParaRPr lang="en-US" altLang="zh-CN" dirty="0"/>
              </a:p>
              <a:p>
                <a:pPr>
                  <a:lnSpc>
                    <a:spcPct val="124000"/>
                  </a:lnSpc>
                </a:pPr>
                <a:r>
                  <a:rPr lang="zh-CN" altLang="zh-CN" dirty="0" smtClean="0"/>
                  <a:t>证明</a:t>
                </a:r>
                <a:r>
                  <a:rPr lang="zh-CN" altLang="zh-CN" dirty="0"/>
                  <a:t>：</a:t>
                </a:r>
              </a:p>
              <a:p>
                <a:pPr marL="109728" indent="0">
                  <a:lnSpc>
                    <a:spcPct val="12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/>
                                </a:rPr>
                                <m:t>𝝉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/>
                            </a:rPr>
                            <m:t>⋅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/>
                                </a:rPr>
                                <m:t>𝝉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/>
                                </a:rPr>
                                <m:t>𝝉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en-US" altLang="zh-CN" i="1" dirty="0">
                  <a:latin typeface="Cambria Math"/>
                </a:endParaRPr>
              </a:p>
              <a:p>
                <a:pPr marL="109728" indent="0">
                  <a:lnSpc>
                    <a:spcPct val="12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altLang="zh-CN" b="1" i="1">
                                  <a:latin typeface="Cambria Math"/>
                                </a:rPr>
                                <m:t>𝒗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altLang="zh-CN" b="1" i="1">
                                  <a:latin typeface="Cambria Math"/>
                                </a:rPr>
                                <m:t>𝒗</m:t>
                              </m:r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eqArr>
                        </m:e>
                      </m:d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/>
                                </a:rPr>
                                <m:t>𝒗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/>
                                </a:rPr>
                                <m:t>𝒗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1" i="1">
                                  <a:latin typeface="Cambria Math"/>
                                </a:rPr>
                                <m:t>𝒗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/>
                            </a:rPr>
                            <m:t>𝒗</m:t>
                          </m:r>
                        </m:e>
                      </m:nary>
                    </m:oMath>
                  </m:oMathPara>
                </a14:m>
                <a:endParaRPr lang="en-US" altLang="zh-CN" i="1" dirty="0">
                  <a:latin typeface="Cambria Math"/>
                </a:endParaRPr>
              </a:p>
              <a:p>
                <a:pPr marL="109728" indent="0">
                  <a:lnSpc>
                    <a:spcPct val="12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sup>
                      </m:sSup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/>
                                </a:rPr>
                                <m:t>𝒗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𝒔𝒗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𝒗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501824"/>
                <a:ext cx="8424936" cy="6311552"/>
              </a:xfrm>
              <a:blipFill>
                <a:blip r:embed="rId3" cstate="print"/>
                <a:stretch>
                  <a:fillRect t="-10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grpSp>
        <p:nvGrpSpPr>
          <p:cNvPr id="8" name="画布 1"/>
          <p:cNvGrpSpPr/>
          <p:nvPr/>
        </p:nvGrpSpPr>
        <p:grpSpPr>
          <a:xfrm>
            <a:off x="2915816" y="2058819"/>
            <a:ext cx="3926480" cy="1658213"/>
            <a:chOff x="0" y="0"/>
            <a:chExt cx="3926480" cy="1658213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3597910" cy="1656080"/>
            </a:xfrm>
            <a:prstGeom prst="rect">
              <a:avLst/>
            </a:prstGeom>
          </p:spPr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0" name="文本框 10"/>
                <p:cNvSpPr txBox="1"/>
                <p:nvPr/>
              </p:nvSpPr>
              <p:spPr>
                <a:xfrm>
                  <a:off x="720080" y="328262"/>
                  <a:ext cx="824865" cy="284480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effectLst/>
                            <a:latin typeface="Cambria Math"/>
                            <a:cs typeface="Times New Roman"/>
                          </a:rPr>
                          <m:t>𝒇</m:t>
                        </m:r>
                        <m:d>
                          <m:dPr>
                            <m:ctrlPr>
                              <a:rPr lang="zh-CN" sz="2400" b="1" i="1" kern="100">
                                <a:effectLst/>
                                <a:latin typeface="Cambria Math"/>
                                <a:ea typeface="Cambria Math"/>
                                <a:cs typeface="宋体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effectLst/>
                                <a:latin typeface="Cambria Math"/>
                                <a:cs typeface="Times New Roman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lang="zh-CN" sz="2400" b="1" dirty="0">
                    <a:effectLst/>
                    <a:latin typeface="宋体"/>
                    <a:cs typeface="宋体"/>
                  </a:endParaRPr>
                </a:p>
              </p:txBody>
            </p:sp>
          </mc:Choice>
          <mc:Fallback>
            <p:sp>
              <p:nvSpPr>
                <p:cNvPr id="10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080" y="328262"/>
                  <a:ext cx="824865" cy="284480"/>
                </a:xfrm>
                <a:prstGeom prst="rect">
                  <a:avLst/>
                </a:prstGeom>
                <a:blipFill>
                  <a:blip r:embed="rId4" cstate="print"/>
                  <a:stretch>
                    <a:fillRect l="-735" b="-97826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2448272" y="418020"/>
                  <a:ext cx="1478208" cy="410020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kern="100">
                            <a:effectLst/>
                            <a:latin typeface="Cambria Math"/>
                            <a:ea typeface="宋体"/>
                            <a:cs typeface="Times New Roman"/>
                          </a:rPr>
                          <m:t>𝒇</m:t>
                        </m:r>
                        <m:d>
                          <m:dPr>
                            <m:ctrlPr>
                              <a:rPr lang="zh-CN" sz="2400" b="1" i="1" kern="100"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</m:ctrlPr>
                          </m:dPr>
                          <m:e>
                            <m:r>
                              <a:rPr lang="en-US" sz="2400" b="1" i="1" kern="100">
                                <a:effectLst/>
                                <a:latin typeface="Cambria Math"/>
                                <a:ea typeface="宋体"/>
                                <a:cs typeface="Times New Roman"/>
                              </a:rPr>
                              <m:t>𝒕</m:t>
                            </m:r>
                            <m:r>
                              <a:rPr lang="en-US" sz="2400" b="1" i="1" kern="100">
                                <a:effectLst/>
                                <a:latin typeface="Cambria Math"/>
                                <a:ea typeface="宋体"/>
                                <a:cs typeface="Times New Roman"/>
                              </a:rPr>
                              <m:t>−</m:t>
                            </m:r>
                            <m:r>
                              <a:rPr lang="en-US" sz="2400" b="1" i="1" kern="100">
                                <a:effectLst/>
                                <a:latin typeface="Cambria Math"/>
                                <a:ea typeface="宋体"/>
                                <a:cs typeface="Times New Roman"/>
                              </a:rPr>
                              <m:t>𝝉</m:t>
                            </m:r>
                          </m:e>
                        </m:d>
                      </m:oMath>
                    </m:oMathPara>
                  </a14:m>
                  <a:endParaRPr lang="zh-CN" b="1" kern="100" dirty="0">
                    <a:effectLst/>
                    <a:ea typeface="宋体"/>
                    <a:cs typeface="Times New Roman"/>
                  </a:endParaRPr>
                </a:p>
              </p:txBody>
            </p:sp>
          </mc:Choice>
          <mc:Fallback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8272" y="418020"/>
                  <a:ext cx="1478208" cy="410020"/>
                </a:xfrm>
                <a:prstGeom prst="rect">
                  <a:avLst/>
                </a:prstGeom>
                <a:blipFill>
                  <a:blip r:embed="rId5" cstate="print"/>
                  <a:stretch>
                    <a:fillRect b="-32353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箭头连接符 11"/>
            <p:cNvCxnSpPr/>
            <p:nvPr/>
          </p:nvCxnSpPr>
          <p:spPr>
            <a:xfrm>
              <a:off x="36023" y="1330361"/>
              <a:ext cx="3562598" cy="4156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V="1">
              <a:off x="451659" y="194987"/>
              <a:ext cx="17813" cy="146322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弧形 13"/>
            <p:cNvSpPr/>
            <p:nvPr/>
          </p:nvSpPr>
          <p:spPr>
            <a:xfrm rot="5400000">
              <a:off x="361109" y="-179290"/>
              <a:ext cx="973777" cy="1404257"/>
            </a:xfrm>
            <a:prstGeom prst="arc">
              <a:avLst>
                <a:gd name="adj1" fmla="val 16149543"/>
                <a:gd name="adj2" fmla="val 2536929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451659" y="932538"/>
              <a:ext cx="1953491" cy="17813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弧形 15"/>
            <p:cNvSpPr/>
            <p:nvPr/>
          </p:nvSpPr>
          <p:spPr>
            <a:xfrm rot="5400000">
              <a:off x="1378078" y="-177766"/>
              <a:ext cx="973455" cy="1403985"/>
            </a:xfrm>
            <a:prstGeom prst="arc">
              <a:avLst>
                <a:gd name="adj1" fmla="val 16149543"/>
                <a:gd name="adj2" fmla="val 2536929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451659" y="1332231"/>
              <a:ext cx="1045029" cy="17780"/>
            </a:xfrm>
            <a:prstGeom prst="line">
              <a:avLst/>
            </a:prstGeom>
            <a:ln w="1016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19" idx="4"/>
              <a:endCxn id="16" idx="2"/>
            </p:cNvCxnSpPr>
            <p:nvPr/>
          </p:nvCxnSpPr>
          <p:spPr>
            <a:xfrm flipH="1" flipV="1">
              <a:off x="1490402" y="935948"/>
              <a:ext cx="6285" cy="459726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1443248" y="1300671"/>
              <a:ext cx="106878" cy="9500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2138171" y="750752"/>
            <a:ext cx="2995450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048328" y="4677757"/>
            <a:ext cx="3240360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237496" y="875338"/>
            <a:ext cx="1875944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9DEB-812B-43A8-A20F-35A0D48B6C4E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57422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</p:spPr>
            <p:txBody>
              <a:bodyPr/>
              <a:lstStyle/>
              <a:p>
                <a:r>
                  <a:rPr lang="zh-CN" altLang="zh-CN" dirty="0"/>
                  <a:t>单个半</a:t>
                </a:r>
                <a:r>
                  <a:rPr lang="zh-CN" altLang="zh-CN" dirty="0" smtClean="0"/>
                  <a:t>正弦波</a:t>
                </a:r>
                <a:r>
                  <a:rPr lang="zh-CN" altLang="zh-CN" dirty="0"/>
                  <a:t>的</a:t>
                </a:r>
                <a:r>
                  <a:rPr lang="en-US" altLang="zh-CN" dirty="0"/>
                  <a:t>Laplace</a:t>
                </a:r>
                <a:r>
                  <a:rPr lang="zh-CN" altLang="zh-CN" dirty="0"/>
                  <a:t>变换</a:t>
                </a:r>
                <a:endParaRPr lang="en-US" altLang="zh-CN" dirty="0" smtClean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𝐬𝐢𝐧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𝝅</m:t>
                                        </m:r>
                                      </m:num>
                                      <m:den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den>
                                    </m:f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f>
                                  <m:f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num>
                                  <m:den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f>
                                  <m:f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num>
                                  <m:den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  <a:blipFill>
                <a:blip r:embed="rId3" cstate="print"/>
                <a:stretch>
                  <a:fillRect l="-72" t="-14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grpSp>
        <p:nvGrpSpPr>
          <p:cNvPr id="7" name="画布 128"/>
          <p:cNvGrpSpPr/>
          <p:nvPr/>
        </p:nvGrpSpPr>
        <p:grpSpPr>
          <a:xfrm>
            <a:off x="971600" y="2716959"/>
            <a:ext cx="7416823" cy="3736377"/>
            <a:chOff x="-107609" y="-49777"/>
            <a:chExt cx="5541939" cy="2907342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5434330" cy="2798445"/>
            </a:xfrm>
            <a:prstGeom prst="rect">
              <a:avLst/>
            </a:prstGeom>
          </p:spPr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0" name="文本框 10"/>
                <p:cNvSpPr txBox="1"/>
                <p:nvPr/>
              </p:nvSpPr>
              <p:spPr>
                <a:xfrm>
                  <a:off x="-107609" y="2324165"/>
                  <a:ext cx="2099810" cy="533400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2400" b="1" i="1" kern="100"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effectLst/>
                                <a:latin typeface="Cambria Math"/>
                                <a:cs typeface="Times New Roman"/>
                              </a:rPr>
                              <m:t>𝒇</m:t>
                            </m:r>
                          </m:e>
                          <m:sub>
                            <m:r>
                              <a:rPr lang="en-US" sz="2400" b="1" i="1">
                                <a:effectLst/>
                                <a:latin typeface="Cambria Math"/>
                                <a:cs typeface="Times New Roman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zh-CN" sz="2400" b="1" i="1" kern="100">
                                <a:effectLst/>
                                <a:latin typeface="Cambria Math"/>
                                <a:ea typeface="Cambria Math"/>
                                <a:cs typeface="宋体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effectLst/>
                                <a:latin typeface="Cambria Math"/>
                                <a:cs typeface="Times New Roman"/>
                              </a:rPr>
                              <m:t>𝒕</m:t>
                            </m:r>
                          </m:e>
                        </m:d>
                        <m:r>
                          <a:rPr lang="en-US" sz="2400" b="1" i="1">
                            <a:effectLst/>
                            <a:latin typeface="Cambria Math"/>
                            <a:cs typeface="宋体"/>
                          </a:rPr>
                          <m:t>=</m:t>
                        </m:r>
                        <m:sSub>
                          <m:sSubPr>
                            <m:ctrlPr>
                              <a:rPr lang="zh-CN" sz="2400" b="1" i="1" kern="100"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effectLst/>
                                <a:latin typeface="Cambria Math"/>
                                <a:cs typeface="Times New Roman"/>
                              </a:rPr>
                              <m:t>𝒇</m:t>
                            </m:r>
                          </m:e>
                          <m:sub>
                            <m:r>
                              <a:rPr lang="en-US" sz="2400" b="1" i="1">
                                <a:effectLst/>
                                <a:latin typeface="Cambria Math"/>
                                <a:cs typeface="Times New Roman"/>
                              </a:rPr>
                              <m:t>𝟏</m:t>
                            </m:r>
                          </m:sub>
                        </m:sSub>
                        <m:r>
                          <a:rPr lang="en-US" sz="2400" b="1" i="1">
                            <a:effectLst/>
                            <a:latin typeface="Cambria Math"/>
                            <a:cs typeface="宋体"/>
                          </a:rPr>
                          <m:t>(</m:t>
                        </m:r>
                        <m:r>
                          <a:rPr lang="en-US" sz="2400" b="1" i="1">
                            <a:effectLst/>
                            <a:latin typeface="Cambria Math"/>
                            <a:cs typeface="宋体"/>
                          </a:rPr>
                          <m:t>𝒕</m:t>
                        </m:r>
                        <m:r>
                          <a:rPr lang="en-US" sz="2400" b="1" i="1">
                            <a:effectLst/>
                            <a:latin typeface="Cambria Math"/>
                            <a:cs typeface="宋体"/>
                          </a:rPr>
                          <m:t>−</m:t>
                        </m:r>
                        <m:f>
                          <m:fPr>
                            <m:ctrlPr>
                              <a:rPr lang="zh-CN" sz="2400" b="1" i="1">
                                <a:effectLst/>
                                <a:latin typeface="Cambria Math"/>
                                <a:ea typeface="Cambria Math"/>
                                <a:cs typeface="宋体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effectLst/>
                                <a:latin typeface="Cambria Math"/>
                                <a:cs typeface="宋体"/>
                              </a:rPr>
                              <m:t>𝑻</m:t>
                            </m:r>
                          </m:num>
                          <m:den>
                            <m:r>
                              <a:rPr lang="en-US" sz="2400" b="1" i="1">
                                <a:effectLst/>
                                <a:latin typeface="Cambria Math"/>
                                <a:cs typeface="宋体"/>
                              </a:rPr>
                              <m:t>𝟐</m:t>
                            </m:r>
                          </m:den>
                        </m:f>
                        <m:r>
                          <a:rPr lang="en-US" sz="2400" b="1" i="1">
                            <a:effectLst/>
                            <a:latin typeface="Cambria Math"/>
                            <a:cs typeface="宋体"/>
                          </a:rPr>
                          <m:t>)</m:t>
                        </m:r>
                      </m:oMath>
                    </m:oMathPara>
                  </a14:m>
                  <a:endParaRPr lang="zh-CN" sz="2400" b="1" dirty="0">
                    <a:effectLst/>
                    <a:latin typeface="宋体"/>
                    <a:cs typeface="宋体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sz="1200" dirty="0">
                      <a:effectLst/>
                      <a:latin typeface="宋体"/>
                      <a:cs typeface="宋体"/>
                    </a:rPr>
                    <a:t> </a:t>
                  </a:r>
                  <a:endParaRPr lang="zh-CN" sz="1200" dirty="0">
                    <a:effectLst/>
                    <a:latin typeface="宋体"/>
                    <a:cs typeface="宋体"/>
                  </a:endParaRPr>
                </a:p>
              </p:txBody>
            </p:sp>
          </mc:Choice>
          <mc:Fallback>
            <p:sp>
              <p:nvSpPr>
                <p:cNvPr id="10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7609" y="2324165"/>
                  <a:ext cx="2099810" cy="533400"/>
                </a:xfrm>
                <a:prstGeom prst="rect">
                  <a:avLst/>
                </a:prstGeom>
                <a:blipFill>
                  <a:blip r:embed="rId4" cstate="print"/>
                  <a:stretch>
                    <a:fillRect b="-5310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1" name="文本框 116"/>
                <p:cNvSpPr txBox="1"/>
                <p:nvPr/>
              </p:nvSpPr>
              <p:spPr>
                <a:xfrm>
                  <a:off x="1156572" y="1004566"/>
                  <a:ext cx="321837" cy="508262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sz="2400" b="1" i="1" kern="100"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US" sz="2400" b="1" i="1" kern="100">
                                <a:effectLst/>
                                <a:latin typeface="Cambria Math"/>
                                <a:ea typeface="宋体"/>
                                <a:cs typeface="Times New Roman"/>
                              </a:rPr>
                              <m:t>𝑻</m:t>
                            </m:r>
                          </m:num>
                          <m:den>
                            <m:r>
                              <a:rPr lang="en-US" sz="2400" b="1" i="1" kern="100">
                                <a:effectLst/>
                                <a:latin typeface="Cambria Math"/>
                                <a:ea typeface="宋体"/>
                                <a:cs typeface="Times New Roman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zh-CN" b="1" kern="100" dirty="0">
                    <a:effectLst/>
                    <a:ea typeface="宋体"/>
                    <a:cs typeface="Times New Roman"/>
                  </a:endParaRPr>
                </a:p>
              </p:txBody>
            </p:sp>
          </mc:Choice>
          <mc:Fallback>
            <p:sp>
              <p:nvSpPr>
                <p:cNvPr id="11" name="文本框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6572" y="1004566"/>
                  <a:ext cx="321837" cy="508262"/>
                </a:xfrm>
                <a:prstGeom prst="rect">
                  <a:avLst/>
                </a:prstGeom>
                <a:blipFill>
                  <a:blip r:embed="rId5" cstate="print"/>
                  <a:stretch>
                    <a:fillRect b="-11215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3" name="文本框 32"/>
                <p:cNvSpPr txBox="1"/>
                <p:nvPr/>
              </p:nvSpPr>
              <p:spPr>
                <a:xfrm>
                  <a:off x="4145161" y="1064582"/>
                  <a:ext cx="320675" cy="485775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sz="2400" b="1" i="1" kern="100">
                                <a:effectLst/>
                                <a:latin typeface="Cambria Math"/>
                                <a:ea typeface="Cambria Math"/>
                                <a:cs typeface="宋体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effectLst/>
                                <a:latin typeface="Cambria Math"/>
                                <a:cs typeface="Times New Roman"/>
                              </a:rPr>
                              <m:t>𝟓</m:t>
                            </m:r>
                          </m:num>
                          <m:den>
                            <m:r>
                              <a:rPr lang="en-US" sz="2400" b="1" i="1">
                                <a:effectLst/>
                                <a:latin typeface="Cambria Math"/>
                                <a:cs typeface="Times New Roman"/>
                              </a:rPr>
                              <m:t>𝟐</m:t>
                            </m:r>
                          </m:den>
                        </m:f>
                        <m:r>
                          <a:rPr lang="en-US" sz="2400" b="1" i="1">
                            <a:effectLst/>
                            <a:latin typeface="Cambria Math"/>
                            <a:cs typeface="Times New Roman"/>
                          </a:rPr>
                          <m:t>𝑻</m:t>
                        </m:r>
                      </m:oMath>
                    </m:oMathPara>
                  </a14:m>
                  <a:endParaRPr lang="zh-CN" sz="2400" b="1" dirty="0">
                    <a:effectLst/>
                    <a:latin typeface="宋体"/>
                    <a:cs typeface="宋体"/>
                  </a:endParaRPr>
                </a:p>
              </p:txBody>
            </p:sp>
          </mc:Choice>
          <mc:Fallback>
            <p:sp>
              <p:nvSpPr>
                <p:cNvPr id="1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161" y="1064582"/>
                  <a:ext cx="320675" cy="485775"/>
                </a:xfrm>
                <a:prstGeom prst="rect">
                  <a:avLst/>
                </a:prstGeom>
                <a:blipFill>
                  <a:blip r:embed="rId6" cstate="print"/>
                  <a:stretch>
                    <a:fillRect r="-20000" b="-18627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4" name="文本框 32"/>
                <p:cNvSpPr txBox="1"/>
                <p:nvPr/>
              </p:nvSpPr>
              <p:spPr>
                <a:xfrm>
                  <a:off x="3391888" y="1047621"/>
                  <a:ext cx="320675" cy="283845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effectLst/>
                            <a:latin typeface="Cambria Math"/>
                            <a:cs typeface="Times New Roman"/>
                          </a:rPr>
                          <m:t>𝟐</m:t>
                        </m:r>
                        <m:r>
                          <a:rPr lang="en-US" sz="2400" b="1" i="1">
                            <a:effectLst/>
                            <a:latin typeface="Cambria Math"/>
                            <a:cs typeface="Times New Roman"/>
                          </a:rPr>
                          <m:t>𝑻</m:t>
                        </m:r>
                      </m:oMath>
                    </m:oMathPara>
                  </a14:m>
                  <a:endParaRPr lang="zh-CN" sz="2400" b="1" dirty="0">
                    <a:effectLst/>
                    <a:latin typeface="宋体"/>
                    <a:cs typeface="宋体"/>
                  </a:endParaRPr>
                </a:p>
              </p:txBody>
            </p:sp>
          </mc:Choice>
          <mc:Fallback>
            <p:sp>
              <p:nvSpPr>
                <p:cNvPr id="14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1888" y="1047621"/>
                  <a:ext cx="320675" cy="283845"/>
                </a:xfrm>
                <a:prstGeom prst="rect">
                  <a:avLst/>
                </a:prstGeom>
                <a:blipFill>
                  <a:blip r:embed="rId7" cstate="print"/>
                  <a:stretch>
                    <a:fillRect l="-4286" r="-32857" b="-23333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5" name="文本框 32"/>
                <p:cNvSpPr txBox="1"/>
                <p:nvPr/>
              </p:nvSpPr>
              <p:spPr>
                <a:xfrm>
                  <a:off x="2582652" y="1026694"/>
                  <a:ext cx="321310" cy="486134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sz="2400" b="1" i="1" kern="100"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effectLst/>
                                <a:latin typeface="Cambria Math"/>
                                <a:cs typeface="Times New Roman"/>
                              </a:rPr>
                              <m:t>𝟑</m:t>
                            </m:r>
                          </m:num>
                          <m:den>
                            <m:r>
                              <a:rPr lang="en-US" sz="2400" b="1" i="1">
                                <a:effectLst/>
                                <a:latin typeface="Cambria Math"/>
                                <a:cs typeface="Times New Roman"/>
                              </a:rPr>
                              <m:t>𝟐</m:t>
                            </m:r>
                          </m:den>
                        </m:f>
                        <m:r>
                          <a:rPr lang="en-US" sz="2400" b="1" i="1">
                            <a:effectLst/>
                            <a:latin typeface="Cambria Math"/>
                            <a:cs typeface="Times New Roman"/>
                          </a:rPr>
                          <m:t>𝑻</m:t>
                        </m:r>
                      </m:oMath>
                    </m:oMathPara>
                  </a14:m>
                  <a:endParaRPr lang="zh-CN" sz="2400" b="1" dirty="0">
                    <a:effectLst/>
                    <a:latin typeface="宋体"/>
                    <a:cs typeface="宋体"/>
                  </a:endParaRPr>
                </a:p>
              </p:txBody>
            </p:sp>
          </mc:Choice>
          <mc:Fallback>
            <p:sp>
              <p:nvSpPr>
                <p:cNvPr id="15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2652" y="1026694"/>
                  <a:ext cx="321310" cy="486134"/>
                </a:xfrm>
                <a:prstGeom prst="rect">
                  <a:avLst/>
                </a:prstGeom>
                <a:blipFill>
                  <a:blip r:embed="rId8" cstate="print"/>
                  <a:stretch>
                    <a:fillRect r="-18310" b="-17647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6" name="文本框 32"/>
                <p:cNvSpPr txBox="1"/>
                <p:nvPr/>
              </p:nvSpPr>
              <p:spPr>
                <a:xfrm>
                  <a:off x="1925698" y="1018304"/>
                  <a:ext cx="321310" cy="284480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effectLst/>
                            <a:latin typeface="Cambria Math"/>
                            <a:cs typeface="Times New Roman"/>
                          </a:rPr>
                          <m:t>𝑻</m:t>
                        </m:r>
                      </m:oMath>
                    </m:oMathPara>
                  </a14:m>
                  <a:endParaRPr lang="zh-CN" sz="2400" b="1" dirty="0">
                    <a:effectLst/>
                    <a:latin typeface="宋体"/>
                    <a:cs typeface="宋体"/>
                  </a:endParaRPr>
                </a:p>
              </p:txBody>
            </p:sp>
          </mc:Choice>
          <mc:Fallback>
            <p:sp>
              <p:nvSpPr>
                <p:cNvPr id="16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698" y="1018304"/>
                  <a:ext cx="321310" cy="284480"/>
                </a:xfrm>
                <a:prstGeom prst="rect">
                  <a:avLst/>
                </a:prstGeom>
                <a:blipFill>
                  <a:blip r:embed="rId9" cstate="print"/>
                  <a:stretch>
                    <a:fillRect b="-23333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7" name="文本框 10"/>
                <p:cNvSpPr txBox="1"/>
                <p:nvPr/>
              </p:nvSpPr>
              <p:spPr>
                <a:xfrm>
                  <a:off x="-72660" y="-49777"/>
                  <a:ext cx="2171065" cy="498021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2400" b="1" i="1" kern="100"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effectLst/>
                                <a:latin typeface="Cambria Math"/>
                                <a:cs typeface="Times New Roman"/>
                              </a:rPr>
                              <m:t>𝒇</m:t>
                            </m:r>
                          </m:e>
                          <m:sub>
                            <m:r>
                              <a:rPr lang="en-US" sz="2400" b="1" i="1">
                                <a:effectLst/>
                                <a:latin typeface="Cambria Math"/>
                                <a:cs typeface="Times New Roman"/>
                              </a:rPr>
                              <m:t>𝟏</m:t>
                            </m:r>
                          </m:sub>
                        </m:sSub>
                        <m:d>
                          <m:dPr>
                            <m:ctrlPr>
                              <a:rPr lang="zh-CN" sz="2400" b="1" i="1" kern="100">
                                <a:effectLst/>
                                <a:latin typeface="Cambria Math"/>
                                <a:ea typeface="Cambria Math"/>
                                <a:cs typeface="宋体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effectLst/>
                                <a:latin typeface="Cambria Math"/>
                                <a:cs typeface="Times New Roman"/>
                              </a:rPr>
                              <m:t>𝒕</m:t>
                            </m:r>
                          </m:e>
                        </m:d>
                        <m:r>
                          <a:rPr lang="en-US" sz="2400" b="1" i="1">
                            <a:effectLst/>
                            <a:latin typeface="Cambria Math"/>
                            <a:cs typeface="宋体"/>
                          </a:rPr>
                          <m:t>=</m:t>
                        </m:r>
                        <m:r>
                          <a:rPr lang="en-US" sz="2400" b="1" i="1">
                            <a:effectLst/>
                            <a:latin typeface="Cambria Math"/>
                            <a:cs typeface="宋体"/>
                          </a:rPr>
                          <m:t>𝑬</m:t>
                        </m:r>
                        <m:r>
                          <a:rPr lang="en-US" sz="2400" b="1" i="1">
                            <a:effectLst/>
                            <a:latin typeface="Cambria Math"/>
                            <a:cs typeface="宋体"/>
                          </a:rPr>
                          <m:t>⋅</m:t>
                        </m:r>
                        <m:func>
                          <m:funcPr>
                            <m:ctrlPr>
                              <a:rPr lang="zh-CN" sz="2400" b="1" i="1">
                                <a:effectLst/>
                                <a:latin typeface="Cambria Math"/>
                                <a:ea typeface="Cambria Math"/>
                                <a:cs typeface="宋体"/>
                              </a:rPr>
                            </m:ctrlPr>
                          </m:funcPr>
                          <m:fName>
                            <m:r>
                              <a:rPr lang="en-US" sz="2400" b="1" i="1">
                                <a:effectLst/>
                                <a:latin typeface="Cambria Math"/>
                                <a:cs typeface="宋体"/>
                              </a:rPr>
                              <m:t>𝐬𝐢𝐧</m:t>
                            </m:r>
                          </m:fName>
                          <m:e>
                            <m:f>
                              <m:fPr>
                                <m:ctrlPr>
                                  <a:rPr lang="zh-CN" sz="2400" b="1" i="1">
                                    <a:effectLst/>
                                    <a:latin typeface="Cambria Math"/>
                                    <a:ea typeface="Cambria Math"/>
                                    <a:cs typeface="宋体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effectLst/>
                                    <a:latin typeface="Cambria Math"/>
                                    <a:cs typeface="宋体"/>
                                  </a:rPr>
                                  <m:t>𝟐</m:t>
                                </m:r>
                                <m:r>
                                  <a:rPr lang="en-US" sz="2400" b="1" i="1">
                                    <a:effectLst/>
                                    <a:latin typeface="Cambria Math"/>
                                    <a:cs typeface="宋体"/>
                                  </a:rPr>
                                  <m:t>𝝅</m:t>
                                </m:r>
                              </m:num>
                              <m:den>
                                <m:r>
                                  <a:rPr lang="en-US" sz="2400" b="1" i="1">
                                    <a:effectLst/>
                                    <a:latin typeface="Cambria Math"/>
                                    <a:cs typeface="宋体"/>
                                  </a:rPr>
                                  <m:t>𝑻</m:t>
                                </m:r>
                              </m:den>
                            </m:f>
                            <m:r>
                              <a:rPr lang="en-US" sz="2400" b="1" i="1">
                                <a:effectLst/>
                                <a:latin typeface="Cambria Math"/>
                                <a:cs typeface="宋体"/>
                              </a:rPr>
                              <m:t>𝒕</m:t>
                            </m:r>
                          </m:e>
                        </m:func>
                      </m:oMath>
                    </m:oMathPara>
                  </a14:m>
                  <a:endParaRPr lang="zh-CN" sz="2400" b="1" dirty="0">
                    <a:effectLst/>
                    <a:latin typeface="宋体"/>
                    <a:cs typeface="宋体"/>
                  </a:endParaRPr>
                </a:p>
              </p:txBody>
            </p:sp>
          </mc:Choice>
          <mc:Fallback>
            <p:sp>
              <p:nvSpPr>
                <p:cNvPr id="17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2660" y="-49777"/>
                  <a:ext cx="2171065" cy="498021"/>
                </a:xfrm>
                <a:prstGeom prst="rect">
                  <a:avLst/>
                </a:prstGeom>
                <a:blipFill>
                  <a:blip r:embed="rId10" cstate="print"/>
                  <a:stretch>
                    <a:fillRect b="-14286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接箭头连接符 17"/>
            <p:cNvCxnSpPr/>
            <p:nvPr/>
          </p:nvCxnSpPr>
          <p:spPr>
            <a:xfrm>
              <a:off x="196366" y="1044210"/>
              <a:ext cx="5153496" cy="4155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V="1">
              <a:off x="612004" y="35999"/>
              <a:ext cx="17813" cy="12092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stCxn id="36" idx="2"/>
            </p:cNvCxnSpPr>
            <p:nvPr/>
          </p:nvCxnSpPr>
          <p:spPr>
            <a:xfrm flipH="1">
              <a:off x="1389619" y="1043692"/>
              <a:ext cx="27965" cy="12881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629696" y="643642"/>
              <a:ext cx="4274841" cy="30684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>
              <a:endCxn id="39" idx="0"/>
            </p:cNvCxnSpPr>
            <p:nvPr/>
          </p:nvCxnSpPr>
          <p:spPr>
            <a:xfrm>
              <a:off x="4541541" y="1034202"/>
              <a:ext cx="706" cy="13091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弧形 22"/>
            <p:cNvSpPr/>
            <p:nvPr/>
          </p:nvSpPr>
          <p:spPr>
            <a:xfrm>
              <a:off x="629094" y="642545"/>
              <a:ext cx="778410" cy="800247"/>
            </a:xfrm>
            <a:prstGeom prst="arc">
              <a:avLst>
                <a:gd name="adj1" fmla="val 10834760"/>
                <a:gd name="adj2" fmla="val 0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4" name="弧形 23"/>
            <p:cNvSpPr/>
            <p:nvPr/>
          </p:nvSpPr>
          <p:spPr>
            <a:xfrm>
              <a:off x="2211218" y="660886"/>
              <a:ext cx="777875" cy="800100"/>
            </a:xfrm>
            <a:prstGeom prst="arc">
              <a:avLst>
                <a:gd name="adj1" fmla="val 10834760"/>
                <a:gd name="adj2" fmla="val 0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5" name="弧形 24"/>
            <p:cNvSpPr/>
            <p:nvPr/>
          </p:nvSpPr>
          <p:spPr>
            <a:xfrm>
              <a:off x="3774412" y="674386"/>
              <a:ext cx="776605" cy="798830"/>
            </a:xfrm>
            <a:prstGeom prst="arc">
              <a:avLst>
                <a:gd name="adj1" fmla="val 10834760"/>
                <a:gd name="adj2" fmla="val 0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cxnSp>
          <p:nvCxnSpPr>
            <p:cNvPr id="29" name="直接箭头连接符 28"/>
            <p:cNvCxnSpPr/>
            <p:nvPr/>
          </p:nvCxnSpPr>
          <p:spPr>
            <a:xfrm>
              <a:off x="125675" y="2324079"/>
              <a:ext cx="5153025" cy="412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V="1">
              <a:off x="600315" y="1648524"/>
              <a:ext cx="17780" cy="1209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36" idx="0"/>
              <a:endCxn id="38" idx="2"/>
            </p:cNvCxnSpPr>
            <p:nvPr/>
          </p:nvCxnSpPr>
          <p:spPr>
            <a:xfrm>
              <a:off x="2194759" y="1047621"/>
              <a:ext cx="5445" cy="127582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18095" y="1923394"/>
              <a:ext cx="4274820" cy="3048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>
              <a:endCxn id="39" idx="2"/>
            </p:cNvCxnSpPr>
            <p:nvPr/>
          </p:nvCxnSpPr>
          <p:spPr>
            <a:xfrm>
              <a:off x="3766331" y="1058505"/>
              <a:ext cx="11" cy="12809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弧形 33"/>
            <p:cNvSpPr/>
            <p:nvPr/>
          </p:nvSpPr>
          <p:spPr>
            <a:xfrm>
              <a:off x="1406346" y="1930791"/>
              <a:ext cx="777875" cy="800100"/>
            </a:xfrm>
            <a:prstGeom prst="arc">
              <a:avLst>
                <a:gd name="adj1" fmla="val 10834760"/>
                <a:gd name="adj2" fmla="val 0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5" name="弧形 34"/>
            <p:cNvSpPr/>
            <p:nvPr/>
          </p:nvSpPr>
          <p:spPr>
            <a:xfrm>
              <a:off x="2977073" y="1953239"/>
              <a:ext cx="777875" cy="799465"/>
            </a:xfrm>
            <a:prstGeom prst="arc">
              <a:avLst>
                <a:gd name="adj1" fmla="val 10834760"/>
                <a:gd name="adj2" fmla="val 0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6" name="弧形 35"/>
            <p:cNvSpPr/>
            <p:nvPr/>
          </p:nvSpPr>
          <p:spPr>
            <a:xfrm rot="10800000">
              <a:off x="1417669" y="643642"/>
              <a:ext cx="777240" cy="800100"/>
            </a:xfrm>
            <a:prstGeom prst="arc">
              <a:avLst>
                <a:gd name="adj1" fmla="val 10834760"/>
                <a:gd name="adj2" fmla="val 0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7" name="弧形 36"/>
            <p:cNvSpPr/>
            <p:nvPr/>
          </p:nvSpPr>
          <p:spPr>
            <a:xfrm rot="10800000">
              <a:off x="2990176" y="654664"/>
              <a:ext cx="776605" cy="800100"/>
            </a:xfrm>
            <a:prstGeom prst="arc">
              <a:avLst>
                <a:gd name="adj1" fmla="val 10834760"/>
                <a:gd name="adj2" fmla="val 0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8" name="弧形 37"/>
            <p:cNvSpPr/>
            <p:nvPr/>
          </p:nvSpPr>
          <p:spPr>
            <a:xfrm rot="10800000">
              <a:off x="2200336" y="1923394"/>
              <a:ext cx="776605" cy="800100"/>
            </a:xfrm>
            <a:prstGeom prst="arc">
              <a:avLst>
                <a:gd name="adj1" fmla="val 10834760"/>
                <a:gd name="adj2" fmla="val 0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9" name="弧形 38"/>
            <p:cNvSpPr/>
            <p:nvPr/>
          </p:nvSpPr>
          <p:spPr>
            <a:xfrm rot="10800000">
              <a:off x="3766567" y="1939399"/>
              <a:ext cx="775970" cy="800100"/>
            </a:xfrm>
            <a:prstGeom prst="arc">
              <a:avLst>
                <a:gd name="adj1" fmla="val 10834760"/>
                <a:gd name="adj2" fmla="val 0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cxnSp>
          <p:nvCxnSpPr>
            <p:cNvPr id="40" name="直接连接符 39"/>
            <p:cNvCxnSpPr>
              <a:stCxn id="37" idx="2"/>
            </p:cNvCxnSpPr>
            <p:nvPr/>
          </p:nvCxnSpPr>
          <p:spPr>
            <a:xfrm flipH="1">
              <a:off x="2972786" y="1054714"/>
              <a:ext cx="17211" cy="13106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矩形 40"/>
          <p:cNvSpPr/>
          <p:nvPr/>
        </p:nvSpPr>
        <p:spPr>
          <a:xfrm>
            <a:off x="3011228" y="3587946"/>
            <a:ext cx="5287555" cy="1276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057857" y="4871177"/>
            <a:ext cx="7538075" cy="1718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68531-2D4B-43FC-808C-4C3A45C49DF2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725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</p:spPr>
            <p:txBody>
              <a:bodyPr/>
              <a:lstStyle/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mtClean="0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𝝅</m:t>
                                      </m:r>
                                    </m:num>
                                    <m:den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den>
                                  </m:f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func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𝝅</m:t>
                                      </m:r>
                                    </m:num>
                                    <m:den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den>
                              </m:f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𝝅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num>
                                <m:den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p>
                          </m:sSup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den>
                              </m:f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𝝅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zh-CN" i="1">
                              <a:latin typeface="Cambria Math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den>
                                </m:f>
                              </m:e>
                            </m:d>
                          </m:e>
                        </m:mr>
                        <m:m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mr>
                      </m:m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num>
                                <m:den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442824" y="2708920"/>
            <a:ext cx="2880320" cy="187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233120" y="4830296"/>
            <a:ext cx="3117456" cy="974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D81A3-97E8-4627-BF95-67AF914ED858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436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维基百科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dirty="0" smtClean="0"/>
                  <a:t>1744 </a:t>
                </a:r>
                <a:r>
                  <a:rPr lang="zh-CN" altLang="zh-CN" dirty="0" smtClean="0"/>
                  <a:t>年</a:t>
                </a:r>
                <a:r>
                  <a:rPr lang="zh-CN" altLang="zh-CN" dirty="0"/>
                  <a:t>，</a:t>
                </a:r>
                <a:r>
                  <a:rPr lang="en-US" altLang="zh-CN" dirty="0" smtClean="0"/>
                  <a:t>Euler </a:t>
                </a:r>
                <a:r>
                  <a:rPr lang="zh-CN" altLang="zh-CN" dirty="0" smtClean="0"/>
                  <a:t>寻找微分方程</a:t>
                </a:r>
                <a:r>
                  <a:rPr lang="zh-CN" altLang="en-US" smtClean="0"/>
                  <a:t>如下形式</a:t>
                </a:r>
                <a:r>
                  <a:rPr lang="zh-CN" altLang="en-US"/>
                  <a:t>的</a:t>
                </a:r>
                <a:r>
                  <a:rPr lang="zh-CN" altLang="en-US" smtClean="0"/>
                  <a:t>解</a:t>
                </a:r>
                <a:endParaRPr lang="en-US" altLang="zh-CN" dirty="0" smtClean="0"/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和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zh-CN" altLang="zh-CN" dirty="0" smtClean="0"/>
                  <a:t>但</a:t>
                </a:r>
                <a:r>
                  <a:rPr lang="zh-CN" altLang="zh-CN" dirty="0"/>
                  <a:t>失败了</a:t>
                </a:r>
                <a:r>
                  <a:rPr lang="zh-CN" altLang="zh-CN" dirty="0" smtClean="0"/>
                  <a:t>。</a:t>
                </a:r>
                <a:endParaRPr lang="en-US" altLang="zh-CN" dirty="0" smtClean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 smtClean="0"/>
                  <a:t>随后</a:t>
                </a:r>
                <a:r>
                  <a:rPr lang="en-US" altLang="zh-CN" dirty="0" smtClean="0"/>
                  <a:t> Lagrange </a:t>
                </a:r>
                <a:r>
                  <a:rPr lang="zh-CN" altLang="zh-CN" dirty="0" smtClean="0"/>
                  <a:t>为</a:t>
                </a:r>
                <a:r>
                  <a:rPr lang="en-US" altLang="zh-CN" dirty="0" smtClean="0"/>
                  <a:t> Euler </a:t>
                </a:r>
                <a:r>
                  <a:rPr lang="zh-CN" altLang="zh-CN" dirty="0" smtClean="0"/>
                  <a:t>的</a:t>
                </a:r>
                <a:r>
                  <a:rPr lang="zh-CN" altLang="zh-CN" dirty="0"/>
                  <a:t>崇拜者，在研究概率密度函数积分的时候，研究了积分</a:t>
                </a:r>
                <a:endParaRPr lang="en-US" altLang="zh-CN" dirty="0" smtClean="0"/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altLang="zh-CN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 cstate="print"/>
                <a:stretch>
                  <a:fillRect l="-217" t="-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F357B-5516-4973-9D3E-6355E75BBF7A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0398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55576" y="371520"/>
                <a:ext cx="7992888" cy="615382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zh-CN" dirty="0" smtClean="0"/>
                  <a:t>一般地，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zh-CN"/>
                            <m:t>积分与级数和换序</m:t>
                          </m:r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𝒆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𝝉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/>
                                <m:t>Re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𝝉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eqArr>
                        </m:e>
                      </m:d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sup>
                          </m:sSup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576" y="371520"/>
                <a:ext cx="7992888" cy="6153824"/>
              </a:xfrm>
              <a:blipFill>
                <a:blip r:embed="rId3" cstate="print"/>
                <a:stretch>
                  <a:fillRect l="-76" t="-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932040" y="5229200"/>
            <a:ext cx="2520280" cy="1029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593160" y="3789040"/>
            <a:ext cx="3291208" cy="1309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AF9D-F659-41EC-B021-4093740EB839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436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39552" y="476672"/>
                <a:ext cx="8352928" cy="6192688"/>
              </a:xfrm>
            </p:spPr>
            <p:txBody>
              <a:bodyPr>
                <a:normAutofit fontScale="85000" lnSpcReduction="10000"/>
              </a:bodyPr>
              <a:lstStyle/>
              <a:p>
                <a:pPr marL="624078" indent="-514350">
                  <a:buFont typeface="+mj-lt"/>
                  <a:buAutoNum type="arabicPeriod" startAt="4"/>
                </a:pPr>
                <a:r>
                  <a:rPr lang="zh-CN" altLang="zh-CN" dirty="0" smtClean="0"/>
                  <a:t>周期函数的</a:t>
                </a:r>
                <a:r>
                  <a:rPr lang="en-US" altLang="zh-CN" dirty="0"/>
                  <a:t>Laplace</a:t>
                </a:r>
                <a:r>
                  <a:rPr lang="zh-CN" altLang="zh-CN" dirty="0"/>
                  <a:t>变换：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𝒔𝑻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35000"/>
                  </a:lnSpc>
                </a:pPr>
                <a:r>
                  <a:rPr lang="zh-CN" altLang="zh-CN" dirty="0" smtClean="0"/>
                  <a:t>证明：定义</a:t>
                </a:r>
                <a:r>
                  <a:rPr lang="zh-CN" altLang="zh-CN" dirty="0"/>
                  <a:t>新函数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zh-CN" dirty="0" smtClean="0"/>
                  <a:t>，</a:t>
                </a:r>
                <a:endParaRPr lang="en-US" altLang="zh-CN" dirty="0" smtClean="0"/>
              </a:p>
              <a:p>
                <a:pPr>
                  <a:lnSpc>
                    <a:spcPct val="160000"/>
                  </a:lnSpc>
                </a:pPr>
                <a:r>
                  <a:rPr lang="zh-CN" altLang="zh-CN" dirty="0" smtClean="0"/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zh-CN" altLang="zh-CN" dirty="0" smtClean="0"/>
                  <a:t>从而</a:t>
                </a:r>
                <a:endParaRPr lang="zh-CN" altLang="zh-CN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sup>
                          </m:sSup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zh-CN" i="1">
                              <a:latin typeface="Cambria Math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𝝉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mr>
                      </m:m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𝒔𝑻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𝒔𝑻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476672"/>
                <a:ext cx="8352928" cy="6192688"/>
              </a:xfrm>
              <a:blipFill>
                <a:blip r:embed="rId3" cstate="print"/>
                <a:stretch>
                  <a:fillRect t="-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grpSp>
        <p:nvGrpSpPr>
          <p:cNvPr id="7" name="画布 22"/>
          <p:cNvGrpSpPr/>
          <p:nvPr/>
        </p:nvGrpSpPr>
        <p:grpSpPr>
          <a:xfrm>
            <a:off x="1547664" y="3142416"/>
            <a:ext cx="5544616" cy="1654736"/>
            <a:chOff x="0" y="0"/>
            <a:chExt cx="4297206" cy="1329055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3597910" cy="1329055"/>
            </a:xfrm>
            <a:prstGeom prst="rect">
              <a:avLst/>
            </a:prstGeom>
          </p:spPr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9" name="文本框 32"/>
                <p:cNvSpPr txBox="1"/>
                <p:nvPr/>
              </p:nvSpPr>
              <p:spPr>
                <a:xfrm>
                  <a:off x="3571704" y="1041040"/>
                  <a:ext cx="321310" cy="284480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effectLst/>
                            <a:latin typeface="Cambria Math"/>
                            <a:cs typeface="Times New Roman"/>
                          </a:rPr>
                          <m:t>𝟑</m:t>
                        </m:r>
                        <m:r>
                          <a:rPr lang="en-US" sz="2400" b="1" i="1">
                            <a:effectLst/>
                            <a:latin typeface="Cambria Math"/>
                            <a:cs typeface="Times New Roman"/>
                          </a:rPr>
                          <m:t>𝑻</m:t>
                        </m:r>
                      </m:oMath>
                    </m:oMathPara>
                  </a14:m>
                  <a:endParaRPr lang="zh-CN" sz="2400" b="1" dirty="0">
                    <a:effectLst/>
                    <a:latin typeface="宋体"/>
                    <a:cs typeface="宋体"/>
                  </a:endParaRPr>
                </a:p>
              </p:txBody>
            </p:sp>
          </mc:Choice>
          <mc:Fallback>
            <p:sp>
              <p:nvSpPr>
                <p:cNvPr id="9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1704" y="1041040"/>
                  <a:ext cx="321310" cy="284480"/>
                </a:xfrm>
                <a:prstGeom prst="rect">
                  <a:avLst/>
                </a:prstGeom>
                <a:blipFill>
                  <a:blip r:embed="rId4" cstate="print"/>
                  <a:stretch>
                    <a:fillRect l="-4412" r="-36765" b="-27586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0" name="文本框 32"/>
                <p:cNvSpPr txBox="1"/>
                <p:nvPr/>
              </p:nvSpPr>
              <p:spPr>
                <a:xfrm>
                  <a:off x="2428257" y="1006156"/>
                  <a:ext cx="321310" cy="284480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effectLst/>
                            <a:latin typeface="Cambria Math"/>
                            <a:cs typeface="Times New Roman"/>
                          </a:rPr>
                          <m:t>𝟐</m:t>
                        </m:r>
                        <m:r>
                          <a:rPr lang="en-US" sz="2400" b="1" i="1">
                            <a:effectLst/>
                            <a:latin typeface="Cambria Math"/>
                            <a:cs typeface="Times New Roman"/>
                          </a:rPr>
                          <m:t>𝑻</m:t>
                        </m:r>
                      </m:oMath>
                    </m:oMathPara>
                  </a14:m>
                  <a:endParaRPr lang="zh-CN" sz="2400" b="1" dirty="0">
                    <a:effectLst/>
                    <a:latin typeface="宋体"/>
                    <a:cs typeface="宋体"/>
                  </a:endParaRPr>
                </a:p>
              </p:txBody>
            </p:sp>
          </mc:Choice>
          <mc:Fallback>
            <p:sp>
              <p:nvSpPr>
                <p:cNvPr id="10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8257" y="1006156"/>
                  <a:ext cx="321310" cy="284480"/>
                </a:xfrm>
                <a:prstGeom prst="rect">
                  <a:avLst/>
                </a:prstGeom>
                <a:blipFill>
                  <a:blip r:embed="rId5" cstate="print"/>
                  <a:stretch>
                    <a:fillRect l="-4412" r="-36765" b="-27586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1" name="文本框 32"/>
                <p:cNvSpPr txBox="1"/>
                <p:nvPr/>
              </p:nvSpPr>
              <p:spPr>
                <a:xfrm>
                  <a:off x="1352399" y="983205"/>
                  <a:ext cx="321837" cy="285078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kern="100">
                            <a:effectLst/>
                            <a:latin typeface="Cambria Math"/>
                            <a:ea typeface="宋体"/>
                            <a:cs typeface="Times New Roman"/>
                          </a:rPr>
                          <m:t>𝑻</m:t>
                        </m:r>
                      </m:oMath>
                    </m:oMathPara>
                  </a14:m>
                  <a:endParaRPr lang="zh-CN" b="1" kern="100" dirty="0">
                    <a:effectLst/>
                    <a:ea typeface="宋体"/>
                    <a:cs typeface="Times New Roman"/>
                  </a:endParaRPr>
                </a:p>
              </p:txBody>
            </p:sp>
          </mc:Choice>
          <mc:Fallback>
            <p:sp>
              <p:nvSpPr>
                <p:cNvPr id="11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2399" y="983205"/>
                  <a:ext cx="321837" cy="285078"/>
                </a:xfrm>
                <a:prstGeom prst="rect">
                  <a:avLst/>
                </a:prstGeom>
                <a:blipFill>
                  <a:blip r:embed="rId6" cstate="print"/>
                  <a:stretch>
                    <a:fillRect b="-23729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2" name="文本框 31"/>
                <p:cNvSpPr txBox="1"/>
                <p:nvPr/>
              </p:nvSpPr>
              <p:spPr>
                <a:xfrm>
                  <a:off x="2734803" y="152802"/>
                  <a:ext cx="1339171" cy="285078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kern="100">
                            <a:effectLst/>
                            <a:latin typeface="Cambria Math"/>
                            <a:ea typeface="宋体"/>
                            <a:cs typeface="Times New Roman"/>
                          </a:rPr>
                          <m:t>𝒇</m:t>
                        </m:r>
                        <m:d>
                          <m:dPr>
                            <m:ctrlPr>
                              <a:rPr lang="zh-CN" sz="2400" b="1" i="1" kern="100"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</m:ctrlPr>
                          </m:dPr>
                          <m:e>
                            <m:r>
                              <a:rPr lang="en-US" sz="2400" b="1" i="1" kern="100">
                                <a:effectLst/>
                                <a:latin typeface="Cambria Math"/>
                                <a:ea typeface="宋体"/>
                                <a:cs typeface="Times New Roman"/>
                              </a:rPr>
                              <m:t>𝒕</m:t>
                            </m:r>
                            <m:r>
                              <a:rPr lang="en-US" sz="2400" b="1" i="1" kern="100">
                                <a:effectLst/>
                                <a:latin typeface="Cambria Math"/>
                                <a:ea typeface="宋体"/>
                                <a:cs typeface="Times New Roman"/>
                              </a:rPr>
                              <m:t>−</m:t>
                            </m:r>
                            <m:r>
                              <a:rPr lang="en-US" sz="2400" b="1" i="1" kern="100">
                                <a:effectLst/>
                                <a:latin typeface="Cambria Math"/>
                                <a:ea typeface="宋体"/>
                                <a:cs typeface="Times New Roman"/>
                              </a:rPr>
                              <m:t>𝟐</m:t>
                            </m:r>
                            <m:r>
                              <a:rPr lang="en-US" sz="2400" b="1" i="1" kern="100">
                                <a:effectLst/>
                                <a:latin typeface="Cambria Math"/>
                                <a:ea typeface="宋体"/>
                                <a:cs typeface="Times New Roman"/>
                              </a:rPr>
                              <m:t>𝑻</m:t>
                            </m:r>
                          </m:e>
                        </m:d>
                      </m:oMath>
                    </m:oMathPara>
                  </a14:m>
                  <a:endParaRPr lang="zh-CN" sz="2400" b="1" kern="100" dirty="0">
                    <a:effectLst/>
                    <a:ea typeface="宋体"/>
                    <a:cs typeface="Times New Roman"/>
                  </a:endParaRPr>
                </a:p>
              </p:txBody>
            </p:sp>
          </mc:Choice>
          <mc:Fallback>
            <p:sp>
              <p:nvSpPr>
                <p:cNvPr id="12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4803" y="152802"/>
                  <a:ext cx="1339171" cy="285078"/>
                </a:xfrm>
                <a:prstGeom prst="rect">
                  <a:avLst/>
                </a:prstGeom>
                <a:blipFill>
                  <a:blip r:embed="rId7" cstate="print"/>
                  <a:stretch>
                    <a:fillRect b="-5517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3" name="文本框 10"/>
                <p:cNvSpPr txBox="1"/>
                <p:nvPr/>
              </p:nvSpPr>
              <p:spPr>
                <a:xfrm>
                  <a:off x="514524" y="115671"/>
                  <a:ext cx="824865" cy="284480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effectLst/>
                            <a:latin typeface="Cambria Math"/>
                            <a:cs typeface="Times New Roman"/>
                          </a:rPr>
                          <m:t>𝒇</m:t>
                        </m:r>
                        <m:d>
                          <m:dPr>
                            <m:ctrlPr>
                              <a:rPr lang="zh-CN" sz="2400" b="1" i="1" kern="100">
                                <a:effectLst/>
                                <a:latin typeface="Cambria Math"/>
                                <a:ea typeface="Cambria Math"/>
                                <a:cs typeface="宋体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effectLst/>
                                <a:latin typeface="Cambria Math"/>
                                <a:cs typeface="Times New Roman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lang="zh-CN" sz="2400" b="1" dirty="0">
                    <a:effectLst/>
                    <a:latin typeface="宋体"/>
                    <a:cs typeface="宋体"/>
                  </a:endParaRPr>
                </a:p>
              </p:txBody>
            </p:sp>
          </mc:Choice>
          <mc:Fallback>
            <p:sp>
              <p:nvSpPr>
                <p:cNvPr id="13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524" y="115671"/>
                  <a:ext cx="824865" cy="284480"/>
                </a:xfrm>
                <a:prstGeom prst="rect">
                  <a:avLst/>
                </a:prstGeom>
                <a:blipFill>
                  <a:blip r:embed="rId8" cstate="print"/>
                  <a:stretch>
                    <a:fillRect b="-56897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1656645" y="177606"/>
                  <a:ext cx="1022132" cy="285078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kern="100">
                            <a:effectLst/>
                            <a:latin typeface="Cambria Math"/>
                            <a:ea typeface="宋体"/>
                            <a:cs typeface="Times New Roman"/>
                          </a:rPr>
                          <m:t>𝒇</m:t>
                        </m:r>
                        <m:d>
                          <m:dPr>
                            <m:ctrlPr>
                              <a:rPr lang="zh-CN" sz="2400" b="1" i="1" kern="100"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</m:ctrlPr>
                          </m:dPr>
                          <m:e>
                            <m:r>
                              <a:rPr lang="en-US" sz="2400" b="1" i="1" kern="100">
                                <a:effectLst/>
                                <a:latin typeface="Cambria Math"/>
                                <a:ea typeface="宋体"/>
                                <a:cs typeface="Times New Roman"/>
                              </a:rPr>
                              <m:t>𝒕</m:t>
                            </m:r>
                            <m:r>
                              <a:rPr lang="en-US" sz="2400" b="1" i="1" kern="100">
                                <a:effectLst/>
                                <a:latin typeface="Cambria Math"/>
                                <a:ea typeface="宋体"/>
                                <a:cs typeface="Times New Roman"/>
                              </a:rPr>
                              <m:t>−</m:t>
                            </m:r>
                            <m:r>
                              <a:rPr lang="en-US" sz="2400" b="1" i="1" kern="100">
                                <a:effectLst/>
                                <a:latin typeface="Cambria Math"/>
                                <a:ea typeface="宋体"/>
                                <a:cs typeface="Times New Roman"/>
                              </a:rPr>
                              <m:t>𝑻</m:t>
                            </m:r>
                          </m:e>
                        </m:d>
                      </m:oMath>
                    </m:oMathPara>
                  </a14:m>
                  <a:endParaRPr lang="zh-CN" sz="2400" b="1" kern="100" dirty="0">
                    <a:effectLst/>
                    <a:ea typeface="宋体"/>
                    <a:cs typeface="Times New Roman"/>
                  </a:endParaRPr>
                </a:p>
              </p:txBody>
            </p:sp>
          </mc:Choice>
          <mc:Fallback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6645" y="177606"/>
                  <a:ext cx="1022132" cy="285078"/>
                </a:xfrm>
                <a:prstGeom prst="rect">
                  <a:avLst/>
                </a:prstGeom>
                <a:blipFill>
                  <a:blip r:embed="rId9" cstate="print"/>
                  <a:stretch>
                    <a:fillRect l="-3241" b="-5517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接箭头连接符 14"/>
            <p:cNvCxnSpPr/>
            <p:nvPr/>
          </p:nvCxnSpPr>
          <p:spPr>
            <a:xfrm>
              <a:off x="36023" y="1044460"/>
              <a:ext cx="4149566" cy="41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 flipV="1">
              <a:off x="451659" y="36061"/>
              <a:ext cx="17813" cy="12092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448871" y="795049"/>
              <a:ext cx="3848335" cy="1781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任意多边形 17"/>
            <p:cNvSpPr/>
            <p:nvPr/>
          </p:nvSpPr>
          <p:spPr>
            <a:xfrm>
              <a:off x="470764" y="539745"/>
              <a:ext cx="1147023" cy="255311"/>
            </a:xfrm>
            <a:custGeom>
              <a:avLst/>
              <a:gdLst>
                <a:gd name="connsiteX0" fmla="*/ 0 w 498764"/>
                <a:gd name="connsiteY0" fmla="*/ 178130 h 178130"/>
                <a:gd name="connsiteX1" fmla="*/ 130629 w 498764"/>
                <a:gd name="connsiteY1" fmla="*/ 59377 h 178130"/>
                <a:gd name="connsiteX2" fmla="*/ 219694 w 498764"/>
                <a:gd name="connsiteY2" fmla="*/ 95003 h 178130"/>
                <a:gd name="connsiteX3" fmla="*/ 255320 w 498764"/>
                <a:gd name="connsiteY3" fmla="*/ 136566 h 178130"/>
                <a:gd name="connsiteX4" fmla="*/ 350323 w 498764"/>
                <a:gd name="connsiteY4" fmla="*/ 106878 h 178130"/>
                <a:gd name="connsiteX5" fmla="*/ 457200 w 498764"/>
                <a:gd name="connsiteY5" fmla="*/ 29688 h 178130"/>
                <a:gd name="connsiteX6" fmla="*/ 498764 w 498764"/>
                <a:gd name="connsiteY6" fmla="*/ 0 h 1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8764" h="178130">
                  <a:moveTo>
                    <a:pt x="0" y="178130"/>
                  </a:moveTo>
                  <a:cubicBezTo>
                    <a:pt x="47006" y="125680"/>
                    <a:pt x="94013" y="73231"/>
                    <a:pt x="130629" y="59377"/>
                  </a:cubicBezTo>
                  <a:cubicBezTo>
                    <a:pt x="167245" y="45522"/>
                    <a:pt x="198912" y="82138"/>
                    <a:pt x="219694" y="95003"/>
                  </a:cubicBezTo>
                  <a:cubicBezTo>
                    <a:pt x="240476" y="107868"/>
                    <a:pt x="233549" y="134587"/>
                    <a:pt x="255320" y="136566"/>
                  </a:cubicBezTo>
                  <a:cubicBezTo>
                    <a:pt x="277092" y="138545"/>
                    <a:pt x="316676" y="124691"/>
                    <a:pt x="350323" y="106878"/>
                  </a:cubicBezTo>
                  <a:cubicBezTo>
                    <a:pt x="383970" y="89065"/>
                    <a:pt x="457200" y="29688"/>
                    <a:pt x="457200" y="29688"/>
                  </a:cubicBezTo>
                  <a:lnTo>
                    <a:pt x="498764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1644068" y="539724"/>
              <a:ext cx="1146325" cy="255270"/>
            </a:xfrm>
            <a:custGeom>
              <a:avLst/>
              <a:gdLst>
                <a:gd name="connsiteX0" fmla="*/ 0 w 498764"/>
                <a:gd name="connsiteY0" fmla="*/ 178130 h 178130"/>
                <a:gd name="connsiteX1" fmla="*/ 130629 w 498764"/>
                <a:gd name="connsiteY1" fmla="*/ 59377 h 178130"/>
                <a:gd name="connsiteX2" fmla="*/ 219694 w 498764"/>
                <a:gd name="connsiteY2" fmla="*/ 95003 h 178130"/>
                <a:gd name="connsiteX3" fmla="*/ 255320 w 498764"/>
                <a:gd name="connsiteY3" fmla="*/ 136566 h 178130"/>
                <a:gd name="connsiteX4" fmla="*/ 350323 w 498764"/>
                <a:gd name="connsiteY4" fmla="*/ 106878 h 178130"/>
                <a:gd name="connsiteX5" fmla="*/ 457200 w 498764"/>
                <a:gd name="connsiteY5" fmla="*/ 29688 h 178130"/>
                <a:gd name="connsiteX6" fmla="*/ 498764 w 498764"/>
                <a:gd name="connsiteY6" fmla="*/ 0 h 1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8764" h="178130">
                  <a:moveTo>
                    <a:pt x="0" y="178130"/>
                  </a:moveTo>
                  <a:cubicBezTo>
                    <a:pt x="47006" y="125680"/>
                    <a:pt x="94013" y="73231"/>
                    <a:pt x="130629" y="59377"/>
                  </a:cubicBezTo>
                  <a:cubicBezTo>
                    <a:pt x="167245" y="45522"/>
                    <a:pt x="198912" y="82138"/>
                    <a:pt x="219694" y="95003"/>
                  </a:cubicBezTo>
                  <a:cubicBezTo>
                    <a:pt x="240476" y="107868"/>
                    <a:pt x="233549" y="134587"/>
                    <a:pt x="255320" y="136566"/>
                  </a:cubicBezTo>
                  <a:cubicBezTo>
                    <a:pt x="277092" y="138545"/>
                    <a:pt x="316676" y="124691"/>
                    <a:pt x="350323" y="106878"/>
                  </a:cubicBezTo>
                  <a:cubicBezTo>
                    <a:pt x="383970" y="89065"/>
                    <a:pt x="457200" y="29688"/>
                    <a:pt x="457200" y="29688"/>
                  </a:cubicBezTo>
                  <a:lnTo>
                    <a:pt x="498764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cxnSp>
          <p:nvCxnSpPr>
            <p:cNvPr id="20" name="直接连接符 19"/>
            <p:cNvCxnSpPr/>
            <p:nvPr/>
          </p:nvCxnSpPr>
          <p:spPr>
            <a:xfrm flipH="1">
              <a:off x="1618348" y="155204"/>
              <a:ext cx="1" cy="10746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任意多边形 20"/>
            <p:cNvSpPr/>
            <p:nvPr/>
          </p:nvSpPr>
          <p:spPr>
            <a:xfrm>
              <a:off x="2816964" y="558245"/>
              <a:ext cx="1145394" cy="254635"/>
            </a:xfrm>
            <a:custGeom>
              <a:avLst/>
              <a:gdLst>
                <a:gd name="connsiteX0" fmla="*/ 0 w 498764"/>
                <a:gd name="connsiteY0" fmla="*/ 178130 h 178130"/>
                <a:gd name="connsiteX1" fmla="*/ 130629 w 498764"/>
                <a:gd name="connsiteY1" fmla="*/ 59377 h 178130"/>
                <a:gd name="connsiteX2" fmla="*/ 219694 w 498764"/>
                <a:gd name="connsiteY2" fmla="*/ 95003 h 178130"/>
                <a:gd name="connsiteX3" fmla="*/ 255320 w 498764"/>
                <a:gd name="connsiteY3" fmla="*/ 136566 h 178130"/>
                <a:gd name="connsiteX4" fmla="*/ 350323 w 498764"/>
                <a:gd name="connsiteY4" fmla="*/ 106878 h 178130"/>
                <a:gd name="connsiteX5" fmla="*/ 457200 w 498764"/>
                <a:gd name="connsiteY5" fmla="*/ 29688 h 178130"/>
                <a:gd name="connsiteX6" fmla="*/ 498764 w 498764"/>
                <a:gd name="connsiteY6" fmla="*/ 0 h 1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8764" h="178130">
                  <a:moveTo>
                    <a:pt x="0" y="178130"/>
                  </a:moveTo>
                  <a:cubicBezTo>
                    <a:pt x="47006" y="125680"/>
                    <a:pt x="94013" y="73231"/>
                    <a:pt x="130629" y="59377"/>
                  </a:cubicBezTo>
                  <a:cubicBezTo>
                    <a:pt x="167245" y="45522"/>
                    <a:pt x="198912" y="82138"/>
                    <a:pt x="219694" y="95003"/>
                  </a:cubicBezTo>
                  <a:cubicBezTo>
                    <a:pt x="240476" y="107868"/>
                    <a:pt x="233549" y="134587"/>
                    <a:pt x="255320" y="136566"/>
                  </a:cubicBezTo>
                  <a:cubicBezTo>
                    <a:pt x="277092" y="138545"/>
                    <a:pt x="316676" y="124691"/>
                    <a:pt x="350323" y="106878"/>
                  </a:cubicBezTo>
                  <a:cubicBezTo>
                    <a:pt x="383970" y="89065"/>
                    <a:pt x="457200" y="29688"/>
                    <a:pt x="457200" y="29688"/>
                  </a:cubicBezTo>
                  <a:lnTo>
                    <a:pt x="498764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cxnSp>
          <p:nvCxnSpPr>
            <p:cNvPr id="22" name="直接连接符 21"/>
            <p:cNvCxnSpPr/>
            <p:nvPr/>
          </p:nvCxnSpPr>
          <p:spPr>
            <a:xfrm flipH="1">
              <a:off x="2790395" y="175217"/>
              <a:ext cx="0" cy="10742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461227" y="541538"/>
              <a:ext cx="3720329" cy="17779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3962358" y="175804"/>
              <a:ext cx="0" cy="10737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1500844" y="249381"/>
              <a:ext cx="285008" cy="1187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>
              <a:off x="2673337" y="237924"/>
              <a:ext cx="284480" cy="114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 26"/>
          <p:cNvSpPr/>
          <p:nvPr/>
        </p:nvSpPr>
        <p:spPr>
          <a:xfrm>
            <a:off x="4192551" y="4792751"/>
            <a:ext cx="4339889" cy="1029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27584" y="5638798"/>
            <a:ext cx="3585413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D0BD-736B-4089-8F4A-A2CDA2EECADC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436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zh-CN" dirty="0" smtClean="0"/>
                  <a:t>计算下图所示函数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zh-CN" altLang="zh-CN" dirty="0"/>
                  <a:t>的</a:t>
                </a:r>
                <a:r>
                  <a:rPr lang="en-US" altLang="zh-CN" dirty="0"/>
                  <a:t>Laplace</a:t>
                </a:r>
                <a:r>
                  <a:rPr lang="zh-CN" altLang="zh-CN" dirty="0" smtClean="0"/>
                  <a:t>变换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zh-CN" dirty="0"/>
                  <a:t>解</a:t>
                </a:r>
                <a:r>
                  <a:rPr lang="zh-CN" altLang="zh-CN" dirty="0" smtClean="0"/>
                  <a:t>：周期</a:t>
                </a:r>
                <a:r>
                  <a:rPr lang="zh-CN" altLang="zh-CN" dirty="0"/>
                  <a:t>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zh-CN" altLang="zh-CN" dirty="0"/>
                  <a:t>的函数</a:t>
                </a:r>
                <a:r>
                  <a:rPr lang="zh-CN" altLang="zh-CN" dirty="0" smtClean="0"/>
                  <a:t>，</a:t>
                </a:r>
                <a:r>
                  <a:rPr lang="zh-CN" altLang="en-US" dirty="0"/>
                  <a:t>则</a:t>
                </a:r>
                <a:endParaRPr lang="zh-CN" altLang="zh-CN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𝒔𝑻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sup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𝒔𝒕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altLang="zh-CN"/>
                                <m:t>d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nary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subSup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sup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𝒔𝒕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altLang="zh-CN"/>
                                <m:t>d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  <a:blipFill>
                <a:blip r:embed="rId3" cstate="print"/>
                <a:stretch>
                  <a:fillRect l="-72" t="-2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grpSp>
        <p:nvGrpSpPr>
          <p:cNvPr id="7" name="画布 82"/>
          <p:cNvGrpSpPr/>
          <p:nvPr/>
        </p:nvGrpSpPr>
        <p:grpSpPr>
          <a:xfrm>
            <a:off x="1465296" y="1196752"/>
            <a:ext cx="6059032" cy="1944216"/>
            <a:chOff x="0" y="0"/>
            <a:chExt cx="4505420" cy="1828800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4505325" cy="1828800"/>
            </a:xfrm>
            <a:prstGeom prst="rect">
              <a:avLst/>
            </a:prstGeom>
          </p:spPr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9" name="文本框 32"/>
                <p:cNvSpPr txBox="1"/>
                <p:nvPr/>
              </p:nvSpPr>
              <p:spPr>
                <a:xfrm>
                  <a:off x="121410" y="359126"/>
                  <a:ext cx="321310" cy="284480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effectLst/>
                            <a:latin typeface="Cambria Math"/>
                            <a:cs typeface="Times New Roman"/>
                          </a:rPr>
                          <m:t>𝑨</m:t>
                        </m:r>
                      </m:oMath>
                    </m:oMathPara>
                  </a14:m>
                  <a:endParaRPr lang="zh-CN" sz="2400" b="1" dirty="0">
                    <a:effectLst/>
                    <a:latin typeface="宋体"/>
                    <a:cs typeface="宋体"/>
                  </a:endParaRPr>
                </a:p>
              </p:txBody>
            </p:sp>
          </mc:Choice>
          <mc:Fallback>
            <p:sp>
              <p:nvSpPr>
                <p:cNvPr id="9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410" y="359126"/>
                  <a:ext cx="321310" cy="284480"/>
                </a:xfrm>
                <a:prstGeom prst="rect">
                  <a:avLst/>
                </a:prstGeom>
                <a:blipFill>
                  <a:blip r:embed="rId4" cstate="print"/>
                  <a:stretch>
                    <a:fillRect b="-48000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0" name="文本框 32"/>
                <p:cNvSpPr txBox="1"/>
                <p:nvPr/>
              </p:nvSpPr>
              <p:spPr>
                <a:xfrm>
                  <a:off x="136763" y="1034128"/>
                  <a:ext cx="321310" cy="284480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effectLst/>
                            <a:latin typeface="Cambria Math"/>
                            <a:cs typeface="Times New Roman"/>
                          </a:rPr>
                          <m:t>𝑶</m:t>
                        </m:r>
                      </m:oMath>
                    </m:oMathPara>
                  </a14:m>
                  <a:endParaRPr lang="zh-CN" sz="2400" b="1" dirty="0">
                    <a:effectLst/>
                    <a:latin typeface="宋体"/>
                    <a:cs typeface="宋体"/>
                  </a:endParaRPr>
                </a:p>
              </p:txBody>
            </p:sp>
          </mc:Choice>
          <mc:Fallback>
            <p:sp>
              <p:nvSpPr>
                <p:cNvPr id="10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763" y="1034128"/>
                  <a:ext cx="321310" cy="284480"/>
                </a:xfrm>
                <a:prstGeom prst="rect">
                  <a:avLst/>
                </a:prstGeom>
                <a:blipFill>
                  <a:blip r:embed="rId5" cstate="print"/>
                  <a:stretch>
                    <a:fillRect l="-1429" r="-1429" b="-51020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1" name="文本框 32"/>
                <p:cNvSpPr txBox="1"/>
                <p:nvPr/>
              </p:nvSpPr>
              <p:spPr>
                <a:xfrm>
                  <a:off x="2325577" y="1028720"/>
                  <a:ext cx="320675" cy="317759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effectLst/>
                            <a:latin typeface="Cambria Math"/>
                            <a:ea typeface="Cambria Math"/>
                            <a:cs typeface="宋体"/>
                          </a:rPr>
                          <m:t>𝟑</m:t>
                        </m:r>
                        <m:r>
                          <a:rPr lang="en-US" sz="2400" b="1" i="1">
                            <a:effectLst/>
                            <a:latin typeface="Cambria Math"/>
                            <a:ea typeface="Cambria Math"/>
                            <a:cs typeface="宋体"/>
                          </a:rPr>
                          <m:t>𝝉</m:t>
                        </m:r>
                      </m:oMath>
                    </m:oMathPara>
                  </a14:m>
                  <a:endParaRPr lang="zh-CN" sz="2400" b="1" dirty="0">
                    <a:effectLst/>
                    <a:latin typeface="宋体"/>
                    <a:cs typeface="宋体"/>
                  </a:endParaRPr>
                </a:p>
              </p:txBody>
            </p:sp>
          </mc:Choice>
          <mc:Fallback>
            <p:sp>
              <p:nvSpPr>
                <p:cNvPr id="11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5577" y="1028720"/>
                  <a:ext cx="320675" cy="317759"/>
                </a:xfrm>
                <a:prstGeom prst="rect">
                  <a:avLst/>
                </a:prstGeom>
                <a:blipFill>
                  <a:blip r:embed="rId6" cstate="print"/>
                  <a:stretch>
                    <a:fillRect l="-2817" r="-23944" b="-34545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2" name="文本框 32"/>
                <p:cNvSpPr txBox="1"/>
                <p:nvPr/>
              </p:nvSpPr>
              <p:spPr>
                <a:xfrm>
                  <a:off x="3003045" y="1034124"/>
                  <a:ext cx="320675" cy="302308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effectLst/>
                            <a:latin typeface="Cambria Math"/>
                            <a:ea typeface="Cambria Math"/>
                            <a:cs typeface="宋体"/>
                          </a:rPr>
                          <m:t>𝟒</m:t>
                        </m:r>
                        <m:r>
                          <a:rPr lang="en-US" sz="2400" b="1" i="1">
                            <a:effectLst/>
                            <a:latin typeface="Cambria Math"/>
                            <a:ea typeface="Cambria Math"/>
                            <a:cs typeface="宋体"/>
                          </a:rPr>
                          <m:t>𝝉</m:t>
                        </m:r>
                      </m:oMath>
                    </m:oMathPara>
                  </a14:m>
                  <a:endParaRPr lang="zh-CN" sz="2400" b="1" dirty="0">
                    <a:effectLst/>
                    <a:latin typeface="宋体"/>
                    <a:cs typeface="宋体"/>
                  </a:endParaRPr>
                </a:p>
              </p:txBody>
            </p:sp>
          </mc:Choice>
          <mc:Fallback>
            <p:sp>
              <p:nvSpPr>
                <p:cNvPr id="12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3045" y="1034124"/>
                  <a:ext cx="320675" cy="302308"/>
                </a:xfrm>
                <a:prstGeom prst="rect">
                  <a:avLst/>
                </a:prstGeom>
                <a:blipFill>
                  <a:blip r:embed="rId7" cstate="print"/>
                  <a:stretch>
                    <a:fillRect l="-4225" r="-22535" b="-42308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3" name="文本框 32"/>
                <p:cNvSpPr txBox="1"/>
                <p:nvPr/>
              </p:nvSpPr>
              <p:spPr>
                <a:xfrm>
                  <a:off x="1692800" y="1003935"/>
                  <a:ext cx="320675" cy="283845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effectLst/>
                            <a:latin typeface="Cambria Math"/>
                            <a:cs typeface="Times New Roman"/>
                          </a:rPr>
                          <m:t>𝟐</m:t>
                        </m:r>
                        <m:r>
                          <a:rPr lang="en-US" sz="2400" b="1" i="1">
                            <a:effectLst/>
                            <a:latin typeface="Cambria Math"/>
                            <a:cs typeface="Times New Roman"/>
                          </a:rPr>
                          <m:t>𝝉</m:t>
                        </m:r>
                      </m:oMath>
                    </m:oMathPara>
                  </a14:m>
                  <a:endParaRPr lang="zh-CN" sz="2400" b="1" dirty="0">
                    <a:effectLst/>
                    <a:latin typeface="宋体"/>
                    <a:cs typeface="宋体"/>
                  </a:endParaRPr>
                </a:p>
              </p:txBody>
            </p:sp>
          </mc:Choice>
          <mc:Fallback>
            <p:sp>
              <p:nvSpPr>
                <p:cNvPr id="1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800" y="1003935"/>
                  <a:ext cx="320675" cy="283845"/>
                </a:xfrm>
                <a:prstGeom prst="rect">
                  <a:avLst/>
                </a:prstGeom>
                <a:blipFill>
                  <a:blip r:embed="rId8" cstate="print"/>
                  <a:stretch>
                    <a:fillRect l="-4225" r="-22535" b="-48000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4" name="文本框 32"/>
                <p:cNvSpPr txBox="1"/>
                <p:nvPr/>
              </p:nvSpPr>
              <p:spPr>
                <a:xfrm>
                  <a:off x="985848" y="1003293"/>
                  <a:ext cx="321310" cy="284480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effectLst/>
                            <a:latin typeface="Cambria Math"/>
                            <a:cs typeface="Times New Roman"/>
                          </a:rPr>
                          <m:t>𝝉</m:t>
                        </m:r>
                      </m:oMath>
                    </m:oMathPara>
                  </a14:m>
                  <a:endParaRPr lang="zh-CN" sz="2400" b="1" dirty="0">
                    <a:effectLst/>
                    <a:latin typeface="宋体"/>
                    <a:cs typeface="宋体"/>
                  </a:endParaRPr>
                </a:p>
              </p:txBody>
            </p:sp>
          </mc:Choice>
          <mc:Fallback>
            <p:sp>
              <p:nvSpPr>
                <p:cNvPr id="14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848" y="1003293"/>
                  <a:ext cx="321310" cy="284480"/>
                </a:xfrm>
                <a:prstGeom prst="rect">
                  <a:avLst/>
                </a:prstGeom>
                <a:blipFill>
                  <a:blip r:embed="rId9" cstate="print"/>
                  <a:stretch>
                    <a:fillRect b="-40000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5" name="文本框 48"/>
                <p:cNvSpPr txBox="1"/>
                <p:nvPr/>
              </p:nvSpPr>
              <p:spPr>
                <a:xfrm>
                  <a:off x="4193059" y="1109802"/>
                  <a:ext cx="272675" cy="285078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kern="100">
                            <a:effectLst/>
                            <a:latin typeface="Cambria Math"/>
                            <a:ea typeface="宋体"/>
                            <a:cs typeface="Times New Roman"/>
                          </a:rPr>
                          <m:t>𝒕</m:t>
                        </m:r>
                      </m:oMath>
                    </m:oMathPara>
                  </a14:m>
                  <a:endParaRPr lang="zh-CN" sz="2400" b="1" kern="100" dirty="0">
                    <a:effectLst/>
                    <a:ea typeface="宋体"/>
                    <a:cs typeface="Times New Roman"/>
                  </a:endParaRPr>
                </a:p>
              </p:txBody>
            </p:sp>
          </mc:Choice>
          <mc:Fallback>
            <p:sp>
              <p:nvSpPr>
                <p:cNvPr id="15" name="文本框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3059" y="1109802"/>
                  <a:ext cx="272675" cy="285078"/>
                </a:xfrm>
                <a:prstGeom prst="rect">
                  <a:avLst/>
                </a:prstGeom>
                <a:blipFill>
                  <a:blip r:embed="rId10" cstate="print"/>
                  <a:stretch>
                    <a:fillRect b="-42000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6" name="文本框 10"/>
                <p:cNvSpPr txBox="1"/>
                <p:nvPr/>
              </p:nvSpPr>
              <p:spPr>
                <a:xfrm>
                  <a:off x="234478" y="29"/>
                  <a:ext cx="824865" cy="284480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effectLst/>
                            <a:latin typeface="Cambria Math"/>
                            <a:cs typeface="Times New Roman"/>
                          </a:rPr>
                          <m:t>𝒇</m:t>
                        </m:r>
                        <m:d>
                          <m:dPr>
                            <m:ctrlPr>
                              <a:rPr lang="zh-CN" sz="2400" b="1" i="1" kern="100">
                                <a:effectLst/>
                                <a:latin typeface="Cambria Math"/>
                                <a:ea typeface="Cambria Math"/>
                                <a:cs typeface="宋体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effectLst/>
                                <a:latin typeface="Cambria Math"/>
                                <a:cs typeface="Times New Roman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lang="zh-CN" sz="2400" b="1" dirty="0">
                    <a:effectLst/>
                    <a:latin typeface="宋体"/>
                    <a:cs typeface="宋体"/>
                  </a:endParaRPr>
                </a:p>
              </p:txBody>
            </p:sp>
          </mc:Choice>
          <mc:Fallback>
            <p:sp>
              <p:nvSpPr>
                <p:cNvPr id="16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478" y="29"/>
                  <a:ext cx="824865" cy="284480"/>
                </a:xfrm>
                <a:prstGeom prst="rect">
                  <a:avLst/>
                </a:prstGeom>
                <a:blipFill>
                  <a:blip r:embed="rId11" cstate="print"/>
                  <a:stretch>
                    <a:fillRect b="-82000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接箭头连接符 16"/>
            <p:cNvCxnSpPr/>
            <p:nvPr/>
          </p:nvCxnSpPr>
          <p:spPr>
            <a:xfrm>
              <a:off x="246333" y="1044272"/>
              <a:ext cx="4259087" cy="4155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flipV="1">
              <a:off x="410708" y="0"/>
              <a:ext cx="17813" cy="178860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66857" y="537538"/>
              <a:ext cx="0" cy="1074252"/>
            </a:xfrm>
            <a:prstGeom prst="line">
              <a:avLst/>
            </a:prstGeom>
            <a:ln w="317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410708" y="527887"/>
              <a:ext cx="648635" cy="9700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059343" y="1611595"/>
              <a:ext cx="648335" cy="9525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1718650" y="556437"/>
              <a:ext cx="0" cy="1073785"/>
            </a:xfrm>
            <a:prstGeom prst="line">
              <a:avLst/>
            </a:prstGeom>
            <a:ln w="317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718650" y="556979"/>
              <a:ext cx="648335" cy="8890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2360746" y="565952"/>
              <a:ext cx="0" cy="1073150"/>
            </a:xfrm>
            <a:prstGeom prst="line">
              <a:avLst/>
            </a:prstGeom>
            <a:ln w="317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2354710" y="1630024"/>
              <a:ext cx="648335" cy="8255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002077" y="579988"/>
              <a:ext cx="0" cy="1072515"/>
            </a:xfrm>
            <a:prstGeom prst="line">
              <a:avLst/>
            </a:prstGeom>
            <a:ln w="317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3003045" y="579933"/>
              <a:ext cx="648335" cy="7620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3648667" y="587496"/>
              <a:ext cx="2713" cy="487678"/>
            </a:xfrm>
            <a:prstGeom prst="line">
              <a:avLst/>
            </a:prstGeom>
            <a:ln w="317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29" name="文本框 32"/>
                <p:cNvSpPr txBox="1"/>
                <p:nvPr/>
              </p:nvSpPr>
              <p:spPr>
                <a:xfrm>
                  <a:off x="7704" y="1441086"/>
                  <a:ext cx="321310" cy="284480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effectLst/>
                            <a:latin typeface="Cambria Math"/>
                            <a:cs typeface="Times New Roman"/>
                          </a:rPr>
                          <m:t>−</m:t>
                        </m:r>
                        <m:r>
                          <a:rPr lang="en-US" sz="2400" b="1" i="1">
                            <a:effectLst/>
                            <a:latin typeface="Cambria Math"/>
                            <a:cs typeface="Times New Roman"/>
                          </a:rPr>
                          <m:t>𝑨</m:t>
                        </m:r>
                      </m:oMath>
                    </m:oMathPara>
                  </a14:m>
                  <a:endParaRPr lang="zh-CN" sz="2400" b="1" dirty="0">
                    <a:effectLst/>
                    <a:latin typeface="宋体"/>
                    <a:cs typeface="宋体"/>
                  </a:endParaRPr>
                </a:p>
              </p:txBody>
            </p:sp>
          </mc:Choice>
          <mc:Fallback>
            <p:sp>
              <p:nvSpPr>
                <p:cNvPr id="29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4" y="1441086"/>
                  <a:ext cx="321310" cy="284480"/>
                </a:xfrm>
                <a:prstGeom prst="rect">
                  <a:avLst/>
                </a:prstGeom>
                <a:blipFill>
                  <a:blip r:embed="rId12" cstate="print"/>
                  <a:stretch>
                    <a:fillRect r="-45070" b="-51020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8163E-5B01-4527-A35E-3E7846D73BF5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436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27584" y="404664"/>
                <a:ext cx="7776864" cy="5904656"/>
              </a:xfrm>
            </p:spPr>
            <p:txBody>
              <a:bodyPr/>
              <a:lstStyle/>
              <a:p>
                <a:pPr marL="624078" lvl="0" indent="-514350">
                  <a:lnSpc>
                    <a:spcPct val="125000"/>
                  </a:lnSpc>
                  <a:buFont typeface="+mj-lt"/>
                  <a:buAutoNum type="arabicPeriod" startAt="5"/>
                </a:pPr>
                <a:r>
                  <a:rPr lang="zh-CN" altLang="zh-CN" dirty="0" smtClean="0"/>
                  <a:t>相似性。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zh-CN" dirty="0"/>
                  <a:t>为正实数</a:t>
                </a: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/>
                  <a:t>证明：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en-US" altLang="zh-CN" i="1" dirty="0" smtClean="0"/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zh-CN" i="1">
                              <a:latin typeface="Cambria Math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𝒂𝒕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mr>
                      </m:m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num>
                                <m:den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num>
                                    <m:den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584" y="404664"/>
                <a:ext cx="7776864" cy="5904656"/>
              </a:xfrm>
              <a:blipFill>
                <a:blip r:embed="rId3" cstate="print"/>
                <a:stretch>
                  <a:fillRect l="-78" t="-4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796136" y="4941168"/>
            <a:ext cx="1554440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15A2D-3AA5-4089-90AA-FE4146557B73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436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404664"/>
                <a:ext cx="8640960" cy="5904656"/>
              </a:xfrm>
            </p:spPr>
            <p:txBody>
              <a:bodyPr>
                <a:normAutofit/>
              </a:bodyPr>
              <a:lstStyle/>
              <a:p>
                <a:pPr lvl="0">
                  <a:lnSpc>
                    <a:spcPct val="125000"/>
                  </a:lnSpc>
                </a:pPr>
                <a:r>
                  <a:rPr lang="zh-CN" altLang="zh-CN" dirty="0" smtClean="0"/>
                  <a:t>推广延迟性、相似性。</a:t>
                </a: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b="1" i="1" smtClean="0">
                          <a:latin typeface="Cambria Math"/>
                        </a:rPr>
                        <m:t>,</m:t>
                      </m:r>
                      <m:r>
                        <a:rPr lang="en-US" altLang="zh-CN" b="1" i="1" smtClean="0">
                          <a:latin typeface="Cambria Math"/>
                        </a:rPr>
                        <m:t>𝒃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/>
                  <a:t>证明</a:t>
                </a:r>
                <a:r>
                  <a:rPr lang="zh-CN" altLang="zh-CN" dirty="0" smtClean="0"/>
                  <a:t>：令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zh-CN" altLang="zh-CN" dirty="0"/>
                  <a:t>，</a:t>
                </a:r>
                <a:r>
                  <a:rPr lang="zh-CN" altLang="zh-CN" dirty="0" smtClean="0"/>
                  <a:t>则</a:t>
                </a:r>
                <a:endParaRPr lang="en-US" altLang="zh-CN" dirty="0" smtClean="0"/>
              </a:p>
              <a:p>
                <a:pPr marL="109728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𝒃𝒔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 smtClean="0"/>
                  <a:t>故</a:t>
                </a:r>
                <a:endParaRPr lang="en-US" altLang="zh-CN" dirty="0" smtClean="0"/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𝒂𝒕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404664"/>
                <a:ext cx="8640960" cy="5904656"/>
              </a:xfrm>
              <a:blipFill>
                <a:blip r:embed="rId3" cstate="print"/>
                <a:stretch>
                  <a:fillRect t="-4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091159" y="4941168"/>
            <a:ext cx="3259417" cy="1029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48265" y="3140967"/>
            <a:ext cx="1800200" cy="576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22C3-AA6A-4C7F-B19B-7D65E7F136FA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436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39552" y="476672"/>
                <a:ext cx="8424936" cy="5904656"/>
              </a:xfrm>
            </p:spPr>
            <p:txBody>
              <a:bodyPr>
                <a:normAutofit lnSpcReduction="10000"/>
              </a:bodyPr>
              <a:lstStyle/>
              <a:p>
                <a:pPr marL="109728" indent="0">
                  <a:lnSpc>
                    <a:spcPct val="125000"/>
                  </a:lnSpc>
                  <a:buNone/>
                </a:pPr>
                <a:r>
                  <a:rPr lang="zh-CN" altLang="zh-CN" dirty="0" smtClean="0"/>
                  <a:t>计算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𝒉</m:t>
                    </m:r>
                    <m:d>
                      <m:d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𝒕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num>
                          <m:den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den>
                        </m:f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num>
                          <m:den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的</a:t>
                </a:r>
                <a:r>
                  <a:rPr lang="en-US" altLang="zh-CN" dirty="0"/>
                  <a:t>Laplace</a:t>
                </a:r>
                <a:r>
                  <a:rPr lang="zh-CN" altLang="zh-CN" dirty="0"/>
                  <a:t>变换。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zh-CN" dirty="0" smtClean="0"/>
                  <a:t>解</a:t>
                </a:r>
                <a:r>
                  <a:rPr lang="zh-CN" altLang="zh-CN" dirty="0"/>
                  <a:t>：令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num>
                          <m:den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zh-CN" dirty="0"/>
                  <a:t>，则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𝒉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num>
                          <m:den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den>
                        </m:f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zh-CN" altLang="zh-CN" dirty="0" smtClean="0"/>
                  <a:t>，而</a:t>
                </a:r>
                <a:endParaRPr lang="zh-CN" altLang="zh-CN" dirty="0"/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num>
                                <m:den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zh-CN" i="1">
                              <a:latin typeface="Cambria Math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zh-CN" altLang="zh-CN"/>
                                  <m:t>相似性</m:t>
                                </m:r>
                              </m:e>
                            </m:d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mr>
                      </m:m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𝒂𝑭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𝒂𝒔</m:t>
                          </m:r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zh-CN" dirty="0"/>
                  <a:t>故由位移性可知</a:t>
                </a:r>
              </a:p>
              <a:p>
                <a:pPr marL="109728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𝒉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b="1" i="1" dirty="0" smtClean="0">
                  <a:latin typeface="Cambria Math" panose="02040503050406030204" pitchFamily="18" charset="0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𝒂𝑭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𝒂𝑭</m:t>
                      </m:r>
                      <m:d>
                        <m:dPr>
                          <m:ctrlPr>
                            <a:rPr lang="zh-CN" altLang="zh-CN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476672"/>
                <a:ext cx="8424936" cy="5904656"/>
              </a:xfrm>
              <a:blipFill>
                <a:blip r:embed="rId3" cstate="print"/>
                <a:stretch>
                  <a:fillRect l="-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720867" y="4005064"/>
            <a:ext cx="2019485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088168" y="5449485"/>
            <a:ext cx="2227023" cy="514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580112" y="2420888"/>
            <a:ext cx="2852967" cy="890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B8A78-861F-4CB7-8ABF-EB7878E9E20D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436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476672"/>
                <a:ext cx="8424936" cy="6192688"/>
              </a:xfrm>
            </p:spPr>
            <p:txBody>
              <a:bodyPr>
                <a:normAutofit/>
              </a:bodyPr>
              <a:lstStyle/>
              <a:p>
                <a:pPr marL="624078" lvl="0" indent="-514350">
                  <a:lnSpc>
                    <a:spcPct val="125000"/>
                  </a:lnSpc>
                  <a:buFont typeface="+mj-lt"/>
                  <a:buAutoNum type="arabicPeriod" startAt="5"/>
                </a:pPr>
                <a:r>
                  <a:rPr lang="zh-CN" altLang="zh-CN" dirty="0" smtClean="0"/>
                  <a:t>微分性质：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>
                        <a:latin typeface="ESSTIXThirteen" panose="00000400000000000000" pitchFamily="2" charset="0"/>
                      </a:rPr>
                      <m:t>L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d>
                    <m:r>
                      <a:rPr lang="en-US" altLang="zh-CN" b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𝐑𝐞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zh-CN" altLang="zh-CN" dirty="0"/>
              </a:p>
              <a:p>
                <a:pPr marL="624078" lvl="0" indent="-514350">
                  <a:lnSpc>
                    <a:spcPct val="125000"/>
                  </a:lnSpc>
                  <a:buFont typeface="+mj-ea"/>
                  <a:buAutoNum type="circleNumDbPlain"/>
                </a:pPr>
                <a:r>
                  <a:rPr lang="zh-CN" altLang="zh-CN" dirty="0"/>
                  <a:t>原函数的微分性质：需要知道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/>
                  <a:t>的初值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endParaRPr lang="zh-CN" altLang="zh-CN" dirty="0"/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𝒔𝑭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/>
                  <a:t>证明：</a:t>
                </a:r>
              </a:p>
              <a:p>
                <a:pPr marL="109728" indent="0">
                  <a:lnSpc>
                    <a:spcPct val="8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𝒔𝒕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𝒔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𝒔𝑭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/>
                  <a:t>一般的，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altLang="zh-CN" b="1" i="1">
                          <a:latin typeface="Cambria Math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476672"/>
                <a:ext cx="8424936" cy="6192688"/>
              </a:xfrm>
              <a:blipFill>
                <a:blip r:embed="rId3" cstate="print"/>
                <a:stretch>
                  <a:fillRect l="-72" t="-3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508104" y="2463368"/>
            <a:ext cx="2880320" cy="1109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869023" y="3727146"/>
            <a:ext cx="2735425" cy="581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B148-7518-43F5-8555-0B4375C445AD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436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27584" y="716902"/>
                <a:ext cx="7632848" cy="5904656"/>
              </a:xfrm>
            </p:spPr>
            <p:txBody>
              <a:bodyPr/>
              <a:lstStyle/>
              <a:p>
                <a:pPr marL="109728" indent="0">
                  <a:lnSpc>
                    <a:spcPct val="125000"/>
                  </a:lnSpc>
                  <a:buNone/>
                </a:pPr>
                <a:r>
                  <a:rPr lang="zh-CN" altLang="zh-CN" dirty="0" smtClean="0"/>
                  <a:t>计算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>
                        <a:latin typeface="ESSTIXThirteen" panose="00000400000000000000" pitchFamily="2" charset="0"/>
                      </a:rPr>
                      <m:t>L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zh-CN" dirty="0"/>
                  <a:t>，其中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/>
                  <a:t>为正整数。</a:t>
                </a:r>
              </a:p>
              <a:p>
                <a:pPr marL="109728" indent="0">
                  <a:lnSpc>
                    <a:spcPct val="125000"/>
                  </a:lnSpc>
                  <a:buNone/>
                </a:pPr>
                <a:r>
                  <a:rPr lang="zh-CN" altLang="zh-CN" dirty="0"/>
                  <a:t>解：注意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109728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d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/>
                  <a:t>对最后一式两边同</a:t>
                </a:r>
                <a:r>
                  <a:rPr lang="zh-CN" altLang="zh-CN" dirty="0" smtClean="0"/>
                  <a:t>取</a:t>
                </a:r>
                <a:r>
                  <a:rPr lang="en-US" altLang="zh-CN" dirty="0" smtClean="0"/>
                  <a:t> Laplace </a:t>
                </a:r>
                <a:r>
                  <a:rPr lang="zh-CN" altLang="zh-CN" dirty="0" smtClean="0"/>
                  <a:t>变换</a:t>
                </a:r>
                <a:r>
                  <a:rPr lang="zh-CN" altLang="zh-CN" dirty="0"/>
                  <a:t>可得，</a:t>
                </a: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!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/>
                  <a:t>故</a:t>
                </a: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p>
                          </m:sSup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584" y="716902"/>
                <a:ext cx="7632848" cy="5904656"/>
              </a:xfrm>
              <a:blipFill>
                <a:blip r:embed="rId3" cstate="print"/>
                <a:stretch>
                  <a:fillRect l="-240" t="-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811717" y="4128130"/>
            <a:ext cx="1980220" cy="581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63588" y="3959908"/>
            <a:ext cx="1656184" cy="917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6DB7-C74F-41AA-97A1-1094719197E2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436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332656"/>
                <a:ext cx="8424936" cy="6396136"/>
              </a:xfrm>
            </p:spPr>
            <p:txBody>
              <a:bodyPr>
                <a:normAutofit/>
              </a:bodyPr>
              <a:lstStyle/>
              <a:p>
                <a:pPr marL="624078" lvl="0" indent="-514350">
                  <a:lnSpc>
                    <a:spcPct val="125000"/>
                  </a:lnSpc>
                  <a:buFont typeface="+mj-ea"/>
                  <a:buAutoNum type="circleNumDbPlain" startAt="2"/>
                </a:pPr>
                <a:r>
                  <a:rPr lang="zh-CN" altLang="zh-CN" dirty="0" smtClean="0"/>
                  <a:t>象函数的微分性质</a:t>
                </a: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/>
                  <a:t>证明</a:t>
                </a:r>
                <a:r>
                  <a:rPr lang="zh-CN" altLang="zh-CN" dirty="0" smtClean="0"/>
                  <a:t>：</a:t>
                </a:r>
                <a:r>
                  <a:rPr lang="zh-CN" altLang="en-US" dirty="0" smtClean="0"/>
                  <a:t>有绝对收敛可知积微分运算换序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zh-CN" altLang="zh-CN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altLang="zh-CN"/>
                                <m:t>d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d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zh-CN"/>
                                <m:t>d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（"/>
                              <m:endChr m:val="）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/>
                  <a:t>特别的，</a:t>
                </a: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332656"/>
                <a:ext cx="8424936" cy="6396136"/>
              </a:xfrm>
              <a:blipFill rotWithShape="1">
                <a:blip r:embed="rId3" cstate="print"/>
                <a:stretch>
                  <a:fillRect l="-72" t="-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223206" y="2092703"/>
            <a:ext cx="3453250" cy="956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244276" y="3155440"/>
            <a:ext cx="4288164" cy="993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3419-6285-4469-B118-02DC8E365436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436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</p:spPr>
            <p:txBody>
              <a:bodyPr/>
              <a:lstStyle/>
              <a:p>
                <a:pPr marL="109728" indent="0">
                  <a:lnSpc>
                    <a:spcPct val="125000"/>
                  </a:lnSpc>
                  <a:buNone/>
                </a:pPr>
                <a:r>
                  <a:rPr lang="zh-CN" altLang="zh-CN" dirty="0" smtClean="0"/>
                  <a:t>计算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zh-CN" altLang="zh-CN" i="1">
                            <a:latin typeface="Cambria Math"/>
                          </a:rPr>
                        </m:ctrlPr>
                      </m:funcPr>
                      <m:fNam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𝐜𝐨𝐬</m:t>
                        </m:r>
                      </m:fNam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𝒂𝒕</m:t>
                        </m:r>
                      </m:e>
                    </m:func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的</a:t>
                </a:r>
                <a:r>
                  <a:rPr lang="en-US" altLang="zh-CN" dirty="0" smtClean="0"/>
                  <a:t> Laplace </a:t>
                </a:r>
                <a:r>
                  <a:rPr lang="zh-CN" altLang="zh-CN" dirty="0" smtClean="0"/>
                  <a:t>变换</a:t>
                </a:r>
                <a:r>
                  <a:rPr lang="zh-CN" altLang="zh-CN" dirty="0"/>
                  <a:t>。</a:t>
                </a:r>
              </a:p>
              <a:p>
                <a:pPr>
                  <a:lnSpc>
                    <a:spcPct val="125000"/>
                  </a:lnSpc>
                </a:pPr>
                <a:r>
                  <a:rPr lang="zh-CN" altLang="zh-CN" dirty="0"/>
                  <a:t>解：</a:t>
                </a: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𝐜𝐨𝐬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𝒂𝒕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𝐜𝐨𝐬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𝒂𝒕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d>
                        <m:d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  <a:blipFill>
                <a:blip r:embed="rId3" cstate="print"/>
                <a:stretch>
                  <a:fillRect l="-217" t="-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A2D8-7925-414A-8FFB-E9F650F0D386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436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6548" y="764704"/>
                <a:ext cx="7992888" cy="5256584"/>
              </a:xfrm>
            </p:spPr>
            <p:txBody>
              <a:bodyPr/>
              <a:lstStyle/>
              <a:p>
                <a:pPr>
                  <a:lnSpc>
                    <a:spcPct val="125000"/>
                  </a:lnSpc>
                </a:pPr>
                <a:r>
                  <a:rPr lang="en-US" altLang="zh-CN" dirty="0" smtClean="0"/>
                  <a:t>1782</a:t>
                </a:r>
                <a:r>
                  <a:rPr lang="zh-CN" altLang="zh-CN" dirty="0"/>
                  <a:t>年，引起了</a:t>
                </a:r>
                <a:r>
                  <a:rPr lang="en-US" altLang="zh-CN" dirty="0"/>
                  <a:t>Laplace</a:t>
                </a:r>
                <a:r>
                  <a:rPr lang="zh-CN" altLang="zh-CN" dirty="0"/>
                  <a:t>的</a:t>
                </a:r>
                <a:r>
                  <a:rPr lang="zh-CN" altLang="zh-CN" dirty="0" smtClean="0"/>
                  <a:t>兴趣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 smtClean="0"/>
                  <a:t>并</a:t>
                </a:r>
                <a:r>
                  <a:rPr lang="zh-CN" altLang="zh-CN" dirty="0"/>
                  <a:t>在</a:t>
                </a:r>
                <a:r>
                  <a:rPr lang="en-US" altLang="zh-CN" dirty="0"/>
                  <a:t>1785</a:t>
                </a:r>
                <a:r>
                  <a:rPr lang="zh-CN" altLang="zh-CN" dirty="0"/>
                  <a:t>年做出了关键的一步，他用的形式为</a:t>
                </a:r>
                <a:endParaRPr lang="en-US" altLang="zh-CN" dirty="0" smtClean="0"/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𝝋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25000"/>
                  </a:lnSpc>
                </a:pPr>
                <a:r>
                  <a:rPr lang="en-US" altLang="zh-CN" dirty="0" smtClean="0"/>
                  <a:t>1812</a:t>
                </a:r>
                <a:r>
                  <a:rPr lang="zh-CN" altLang="en-US" dirty="0" smtClean="0"/>
                  <a:t>年，</a:t>
                </a:r>
                <a:r>
                  <a:rPr lang="en-US" altLang="zh-CN" dirty="0" smtClean="0"/>
                  <a:t>Laplace</a:t>
                </a:r>
                <a:r>
                  <a:rPr lang="zh-CN" altLang="zh-CN" dirty="0"/>
                  <a:t>在研究概率</a:t>
                </a:r>
                <a:r>
                  <a:rPr lang="zh-CN" altLang="zh-CN" dirty="0" smtClean="0"/>
                  <a:t>时</a:t>
                </a:r>
                <a:r>
                  <a:rPr lang="zh-CN" altLang="en-US" dirty="0" smtClean="0"/>
                  <a:t>首先提出了</a:t>
                </a:r>
                <a:r>
                  <a:rPr lang="en-US" altLang="zh-CN" dirty="0" smtClean="0"/>
                  <a:t>Laplace</a:t>
                </a:r>
                <a:r>
                  <a:rPr lang="zh-CN" altLang="zh-CN" dirty="0" smtClean="0"/>
                  <a:t>变换</a:t>
                </a:r>
                <a:r>
                  <a:rPr lang="zh-CN" altLang="zh-CN" dirty="0"/>
                  <a:t>，为了纪念他，就用了这个名字</a:t>
                </a:r>
                <a:r>
                  <a:rPr lang="zh-CN" altLang="zh-CN" dirty="0" smtClean="0"/>
                  <a:t>。</a:t>
                </a:r>
                <a:endParaRPr lang="en-US" altLang="zh-CN" dirty="0" smtClean="0"/>
              </a:p>
              <a:p>
                <a:pPr>
                  <a:lnSpc>
                    <a:spcPct val="125000"/>
                  </a:lnSpc>
                </a:pPr>
                <a:r>
                  <a:rPr lang="zh-CN" altLang="en-US" dirty="0" smtClean="0"/>
                  <a:t>后来 </a:t>
                </a:r>
                <a:r>
                  <a:rPr lang="en-US" altLang="zh-CN" dirty="0" smtClean="0"/>
                  <a:t>Heaviside </a:t>
                </a:r>
                <a:r>
                  <a:rPr lang="zh-CN" altLang="en-US" dirty="0" smtClean="0"/>
                  <a:t>等人发现 </a:t>
                </a:r>
                <a:r>
                  <a:rPr lang="en-US" altLang="zh-CN" dirty="0" smtClean="0"/>
                  <a:t>Laplace </a:t>
                </a:r>
                <a:r>
                  <a:rPr lang="zh-CN" altLang="en-US" dirty="0" smtClean="0"/>
                  <a:t>变换在其它领域中有着广泛的应用</a:t>
                </a:r>
                <a:r>
                  <a:rPr lang="zh-CN" altLang="en-US" dirty="0"/>
                  <a:t>。</a:t>
                </a:r>
                <a:endParaRPr lang="en-US" altLang="zh-CN" dirty="0" smtClean="0"/>
              </a:p>
              <a:p>
                <a:pPr>
                  <a:lnSpc>
                    <a:spcPct val="114000"/>
                  </a:lnSpc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548" y="764704"/>
                <a:ext cx="7992888" cy="5256584"/>
              </a:xfrm>
              <a:blipFill>
                <a:blip r:embed="rId3" cstate="print"/>
                <a:stretch>
                  <a:fillRect l="-76" t="-463" r="-2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E00BE-EC4A-48E3-BC8A-8DB6F75FCF94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8364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79301" y="495648"/>
                <a:ext cx="7704856" cy="6101704"/>
              </a:xfrm>
            </p:spPr>
            <p:txBody>
              <a:bodyPr>
                <a:normAutofit lnSpcReduction="10000"/>
              </a:bodyPr>
              <a:lstStyle/>
              <a:p>
                <a:pPr marL="624078" lvl="0" indent="-514350">
                  <a:lnSpc>
                    <a:spcPct val="125000"/>
                  </a:lnSpc>
                  <a:buFont typeface="+mj-lt"/>
                  <a:buAutoNum type="arabicPeriod" startAt="6"/>
                </a:pPr>
                <a:r>
                  <a:rPr lang="zh-CN" altLang="zh-CN" dirty="0"/>
                  <a:t>积分性质</a:t>
                </a:r>
              </a:p>
              <a:p>
                <a:pPr marL="624078" lvl="0" indent="-514350">
                  <a:lnSpc>
                    <a:spcPct val="125000"/>
                  </a:lnSpc>
                  <a:buFont typeface="+mj-ea"/>
                  <a:buAutoNum type="circleNumDbPlain"/>
                </a:pPr>
                <a:r>
                  <a:rPr lang="zh-CN" altLang="zh-CN" dirty="0" smtClean="0"/>
                  <a:t>原函数</a:t>
                </a:r>
                <a:r>
                  <a:rPr lang="zh-CN" altLang="zh-CN" dirty="0"/>
                  <a:t>积分性质</a:t>
                </a:r>
                <a:r>
                  <a:rPr lang="zh-CN" altLang="zh-CN" dirty="0" smtClean="0"/>
                  <a:t>：</a:t>
                </a:r>
                <a:endParaRPr lang="en-US" altLang="zh-CN" dirty="0" smtClean="0"/>
              </a:p>
              <a:p>
                <a:pPr marL="109728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b="1" i="1">
                                  <a:latin typeface="Cambria Math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/>
                                </a:rPr>
                                <m:t>𝒕</m:t>
                              </m:r>
                            </m:sup>
                            <m:e>
                              <m:r>
                                <a:rPr lang="en-US" altLang="zh-CN" b="1" i="1">
                                  <a:latin typeface="Cambria Math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𝝉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zh-CN"/>
                                <m:t>d</m:t>
                              </m:r>
                              <m:r>
                                <a:rPr lang="en-US" altLang="zh-CN" b="1" i="1">
                                  <a:latin typeface="Cambria Math"/>
                                </a:rPr>
                                <m:t>𝝉</m:t>
                              </m:r>
                            </m:e>
                          </m:nary>
                        </m:e>
                      </m:d>
                      <m:r>
                        <a:rPr lang="en-US" altLang="zh-CN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/>
                            </a:rPr>
                            <m:t>𝒔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/>
                                </a:rPr>
                                <m:t>𝒕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lvl="0">
                  <a:lnSpc>
                    <a:spcPct val="125000"/>
                  </a:lnSpc>
                </a:pPr>
                <a:r>
                  <a:rPr lang="zh-CN" altLang="en-US" dirty="0" smtClean="0"/>
                  <a:t>证明：</a:t>
                </a:r>
                <a:r>
                  <a:rPr lang="zh-CN" altLang="zh-CN" dirty="0" smtClean="0"/>
                  <a:t>设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zh-CN" altLang="zh-C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zh-CN"/>
                          <m:t>d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</m:nary>
                  </m:oMath>
                </a14:m>
                <a:r>
                  <a:rPr lang="zh-CN" altLang="zh-CN" dirty="0" smtClean="0"/>
                  <a:t>，</a:t>
                </a:r>
                <a:endParaRPr lang="en-US" altLang="zh-CN" dirty="0" smtClean="0"/>
              </a:p>
              <a:p>
                <a:pPr lvl="0">
                  <a:lnSpc>
                    <a:spcPct val="125000"/>
                  </a:lnSpc>
                </a:pPr>
                <a:r>
                  <a:rPr lang="zh-CN" altLang="zh-CN" dirty="0" smtClean="0"/>
                  <a:t>则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zh-CN" dirty="0" smtClean="0"/>
                  <a:t>，</a:t>
                </a:r>
                <a:endParaRPr lang="en-US" altLang="zh-CN" dirty="0" smtClean="0"/>
              </a:p>
              <a:p>
                <a:pPr lvl="0">
                  <a:lnSpc>
                    <a:spcPct val="125000"/>
                  </a:lnSpc>
                </a:pPr>
                <a:r>
                  <a:rPr lang="zh-CN" altLang="zh-CN" dirty="0" smtClean="0"/>
                  <a:t>故</a:t>
                </a:r>
                <a:endParaRPr lang="zh-CN" altLang="zh-CN" dirty="0"/>
              </a:p>
              <a:p>
                <a:pPr marL="109728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/>
                  <a:t>一般地</a:t>
                </a:r>
              </a:p>
              <a:p>
                <a:pPr marL="109728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  <m:e>
                              <m:nary>
                                <m:naryPr>
                                  <m:limLoc m:val="subSup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</m:nary>
                              <m:nary>
                                <m:naryPr>
                                  <m:limLoc m:val="subSup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0">
                                              <a:latin typeface="Cambria Math" panose="02040503050406030204" pitchFamily="18" charset="0"/>
                                            </a:rPr>
                                            <m:t>𝐝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p>
                                  </m:s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=⋯=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9301" y="495648"/>
                <a:ext cx="7704856" cy="6101704"/>
              </a:xfrm>
              <a:blipFill>
                <a:blip r:embed="rId3" cstate="print"/>
                <a:stretch>
                  <a:fillRect t="-9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45938-2E2D-49F5-A6EA-A2DDCAEB4E2E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436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11560" y="404664"/>
                <a:ext cx="8280920" cy="6264696"/>
              </a:xfrm>
            </p:spPr>
            <p:txBody>
              <a:bodyPr>
                <a:normAutofit fontScale="85000" lnSpcReduction="10000"/>
              </a:bodyPr>
              <a:lstStyle/>
              <a:p>
                <a:pPr marL="624078" lvl="0" indent="-514350">
                  <a:lnSpc>
                    <a:spcPct val="114000"/>
                  </a:lnSpc>
                  <a:buFont typeface="+mj-ea"/>
                  <a:buAutoNum type="circleNumDbPlain" startAt="2"/>
                </a:pPr>
                <a:r>
                  <a:rPr lang="zh-CN" altLang="zh-CN" dirty="0" smtClean="0"/>
                  <a:t>象函数的积分性质：</a:t>
                </a:r>
                <a:endParaRPr lang="zh-CN" altLang="zh-CN" dirty="0"/>
              </a:p>
              <a:p>
                <a:pPr marL="109728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/>
                            </a:rPr>
                            <m:t>𝒔</m:t>
                          </m:r>
                        </m:sub>
                        <m:sup>
                          <m:r>
                            <a:rPr lang="en-US" altLang="zh-CN" b="1" i="1">
                              <a:latin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/>
                            </a:rPr>
                            <m:t>𝑭</m:t>
                          </m:r>
                          <m:r>
                            <a:rPr lang="en-US" altLang="zh-CN" b="1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/>
                            </a:rPr>
                            <m:t>𝒔</m:t>
                          </m:r>
                        </m:e>
                      </m:nary>
                      <m:r>
                        <a:rPr lang="en-US" altLang="zh-CN" b="1" i="1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𝒕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b="1" i="1">
                                  <a:latin typeface="Cambria Math"/>
                                </a:rPr>
                                <m:t>𝒕</m:t>
                              </m:r>
                            </m:den>
                          </m:f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i="0" smtClean="0"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zh-CN"/>
                        <m:t>此时</m:t>
                      </m:r>
                      <m:r>
                        <m:rPr>
                          <m:nor/>
                        </m:rPr>
                        <a:rPr lang="en-US" altLang="zh-CN" b="1" i="0" smtClean="0"/>
                        <m:t> </m:t>
                      </m:r>
                      <m:r>
                        <a:rPr lang="en-US" altLang="zh-CN" b="1" i="1">
                          <a:latin typeface="Cambria Math"/>
                        </a:rPr>
                        <m:t>𝒔</m:t>
                      </m:r>
                      <m:r>
                        <m:rPr>
                          <m:nor/>
                        </m:rPr>
                        <a:rPr lang="en-US" altLang="zh-CN" b="1" i="0" smtClean="0"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zh-CN"/>
                        <m:t>为实数</m:t>
                      </m:r>
                    </m:oMath>
                  </m:oMathPara>
                </a14:m>
                <a:endParaRPr lang="en-US" altLang="zh-CN" i="1" dirty="0" smtClean="0"/>
              </a:p>
              <a:p>
                <a:pPr>
                  <a:lnSpc>
                    <a:spcPct val="114000"/>
                  </a:lnSpc>
                </a:pPr>
                <a:r>
                  <a:rPr lang="zh-CN" altLang="en-US" dirty="0" smtClean="0"/>
                  <a:t>证明：绝对收敛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/>
                  <a:t>则由积分换序可得</a:t>
                </a:r>
                <a:endParaRPr lang="en-US" altLang="zh-CN" dirty="0" smtClean="0"/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subSup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𝒔𝒕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d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nary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subSup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b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𝒔𝒕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d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nary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𝒔𝒕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14000"/>
                  </a:lnSpc>
                </a:pPr>
                <a:r>
                  <a:rPr lang="zh-CN" altLang="zh-CN" dirty="0"/>
                  <a:t>一般地，</a:t>
                </a: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subSup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</m:nary>
                          <m:nary>
                            <m:naryPr>
                              <m:limLoc m:val="subSup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zh-CN"/>
                                        <m:t>d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560" y="404664"/>
                <a:ext cx="8280920" cy="6264696"/>
              </a:xfrm>
              <a:blipFill>
                <a:blip r:embed="rId3" cstate="print"/>
                <a:stretch>
                  <a:fillRect t="-12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401588" y="4049130"/>
            <a:ext cx="1626796" cy="1036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995936" y="4049130"/>
            <a:ext cx="2376264" cy="1036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2267744" y="1556792"/>
            <a:ext cx="216024" cy="21602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987824" y="1196752"/>
            <a:ext cx="144016" cy="288032"/>
          </a:xfrm>
          <a:prstGeom prst="ellipse">
            <a:avLst/>
          </a:prstGeom>
          <a:solidFill>
            <a:srgbClr val="FFC000">
              <a:alpha val="1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479180" y="1201079"/>
            <a:ext cx="144016" cy="288032"/>
          </a:xfrm>
          <a:prstGeom prst="ellipse">
            <a:avLst/>
          </a:prstGeom>
          <a:solidFill>
            <a:srgbClr val="FFC000">
              <a:alpha val="1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E2176-F37F-437F-8458-A82B0F3835F3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436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2" grpId="0" animBg="1"/>
      <p:bldP spid="8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27584" y="479716"/>
                <a:ext cx="7560840" cy="5904656"/>
              </a:xfrm>
            </p:spPr>
            <p:txBody>
              <a:bodyPr/>
              <a:lstStyle/>
              <a:p>
                <a:pPr marL="109728" indent="0">
                  <a:lnSpc>
                    <a:spcPct val="125000"/>
                  </a:lnSpc>
                  <a:buNone/>
                </a:pPr>
                <a:r>
                  <a:rPr lang="zh-CN" altLang="zh-CN" dirty="0" smtClean="0"/>
                  <a:t>计算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𝐬𝐢𝐧𝐡</m:t>
                            </m:r>
                          </m:fName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func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的</a:t>
                </a:r>
                <a:r>
                  <a:rPr lang="en-US" altLang="zh-CN" dirty="0" smtClean="0"/>
                  <a:t> Laplace </a:t>
                </a:r>
                <a:r>
                  <a:rPr lang="zh-CN" altLang="zh-CN" dirty="0" smtClean="0"/>
                  <a:t>变换</a:t>
                </a:r>
                <a:r>
                  <a:rPr lang="zh-CN" altLang="zh-CN" dirty="0"/>
                  <a:t>。</a:t>
                </a:r>
              </a:p>
              <a:p>
                <a:pPr>
                  <a:lnSpc>
                    <a:spcPct val="125000"/>
                  </a:lnSpc>
                </a:pPr>
                <a:r>
                  <a:rPr lang="zh-CN" altLang="zh-CN" dirty="0"/>
                  <a:t>解：取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/>
                          </a:rPr>
                        </m:ctrlPr>
                      </m:funcPr>
                      <m:fNam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𝐬𝐢𝐧𝐡</m:t>
                        </m:r>
                      </m:fNam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func>
                  </m:oMath>
                </a14:m>
                <a:r>
                  <a:rPr lang="zh-CN" altLang="zh-CN" dirty="0"/>
                  <a:t>，则</a:t>
                </a: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𝐬𝐢𝐧𝐡</m:t>
                                  </m:r>
                                </m:fNam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den>
                          </m:f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den>
                              </m:f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Sup>
                        <m:sSub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𝐥𝐧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584" y="479716"/>
                <a:ext cx="7560840" cy="5904656"/>
              </a:xfrm>
              <a:blipFill>
                <a:blip r:embed="rId3" cstate="print"/>
                <a:stretch>
                  <a:fillRect l="-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148064" y="1988840"/>
            <a:ext cx="2614416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60032" y="4437112"/>
            <a:ext cx="2088232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A1F8F-2968-49A3-A677-897519E8CE7D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436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524983"/>
                <a:ext cx="6984776" cy="5328592"/>
              </a:xfrm>
            </p:spPr>
            <p:txBody>
              <a:bodyPr/>
              <a:lstStyle/>
              <a:p>
                <a:pPr marL="109728" indent="0">
                  <a:lnSpc>
                    <a:spcPct val="150000"/>
                  </a:lnSpc>
                  <a:buNone/>
                </a:pPr>
                <a:r>
                  <a:rPr lang="zh-CN" altLang="zh-CN" dirty="0" smtClean="0"/>
                  <a:t>计算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𝐬𝐢𝐧</m:t>
                            </m:r>
                          </m:fName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𝒌𝒕</m:t>
                            </m:r>
                          </m:e>
                        </m:func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的</a:t>
                </a:r>
                <a:r>
                  <a:rPr lang="en-US" altLang="zh-CN" dirty="0" smtClean="0"/>
                  <a:t> Laplace </a:t>
                </a:r>
                <a:r>
                  <a:rPr lang="zh-CN" altLang="zh-CN" dirty="0" smtClean="0"/>
                  <a:t>变换</a:t>
                </a:r>
                <a:r>
                  <a:rPr lang="zh-CN" altLang="zh-CN" dirty="0"/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zh-CN" dirty="0" smtClean="0"/>
                  <a:t>解</a:t>
                </a:r>
                <a:r>
                  <a:rPr lang="zh-CN" altLang="zh-CN" dirty="0"/>
                  <a:t>：取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/>
                          </a:rPr>
                        </m:ctrlPr>
                      </m:funcPr>
                      <m:fNam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𝒌𝒕</m:t>
                        </m:r>
                      </m:e>
                    </m:func>
                  </m:oMath>
                </a14:m>
                <a:r>
                  <a:rPr lang="zh-CN" altLang="zh-CN" dirty="0"/>
                  <a:t>，</a:t>
                </a:r>
                <a:r>
                  <a:rPr lang="zh-CN" altLang="zh-CN" dirty="0" smtClean="0"/>
                  <a:t>则</a:t>
                </a:r>
                <a:endParaRPr lang="zh-CN" altLang="zh-CN" dirty="0"/>
              </a:p>
              <a:p>
                <a:pPr marL="109728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fNam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𝒌𝒕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den>
                          </m:f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𝐚𝐫𝐜𝐭𝐚𝐧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num>
                                    <m:den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𝐚𝐫𝐜𝐭𝐚𝐧</m:t>
                          </m:r>
                        </m:fName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524983"/>
                <a:ext cx="6984776" cy="5328592"/>
              </a:xfrm>
              <a:blipFill>
                <a:blip r:embed="rId3" cstate="print"/>
                <a:stretch>
                  <a:fillRect l="-1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004048" y="2492896"/>
            <a:ext cx="2880320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470256" y="3861048"/>
            <a:ext cx="2880320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83FA5-20CD-4444-BC18-706A9BB3E447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436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27584" y="319253"/>
                <a:ext cx="7668344" cy="6350107"/>
              </a:xfrm>
            </p:spPr>
            <p:txBody>
              <a:bodyPr>
                <a:normAutofit fontScale="92500" lnSpcReduction="10000"/>
              </a:bodyPr>
              <a:lstStyle/>
              <a:p>
                <a:pPr marL="109728" indent="0">
                  <a:lnSpc>
                    <a:spcPct val="125000"/>
                  </a:lnSpc>
                  <a:buNone/>
                </a:pPr>
                <a:r>
                  <a:rPr lang="zh-CN" altLang="zh-CN" dirty="0" smtClean="0"/>
                  <a:t>计算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p>
                        <m:func>
                          <m:func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𝐬𝐢𝐧</m:t>
                            </m:r>
                          </m:fName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func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的</a:t>
                </a:r>
                <a:r>
                  <a:rPr lang="en-US" altLang="zh-CN" dirty="0" smtClean="0"/>
                  <a:t> Laplace </a:t>
                </a:r>
                <a:r>
                  <a:rPr lang="zh-CN" altLang="zh-CN" dirty="0" smtClean="0"/>
                  <a:t>变换</a:t>
                </a:r>
                <a:r>
                  <a:rPr lang="zh-CN" altLang="zh-CN" dirty="0"/>
                  <a:t>。</a:t>
                </a:r>
              </a:p>
              <a:p>
                <a:pPr>
                  <a:lnSpc>
                    <a:spcPct val="125000"/>
                  </a:lnSpc>
                </a:pPr>
                <a:r>
                  <a:rPr lang="zh-CN" altLang="zh-CN" dirty="0" smtClean="0"/>
                  <a:t>解</a:t>
                </a:r>
                <a:r>
                  <a:rPr lang="zh-CN" altLang="zh-CN" dirty="0"/>
                  <a:t>：取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func>
                      <m:funcPr>
                        <m:ctrlPr>
                          <a:rPr lang="zh-CN" altLang="zh-CN" i="1">
                            <a:latin typeface="Cambria Math"/>
                          </a:rPr>
                        </m:ctrlPr>
                      </m:funcPr>
                      <m:fNam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func>
                  </m:oMath>
                </a14:m>
                <a:r>
                  <a:rPr lang="zh-CN" altLang="zh-CN" dirty="0"/>
                  <a:t>，则</a:t>
                </a: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fNam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den>
                          </m:f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fNam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func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num>
                                <m:den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𝐚𝐫𝐜𝐭𝐚𝐧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num>
                                    <m:den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𝐚𝐫𝐜𝐭𝐚𝐧</m:t>
                          </m:r>
                        </m:fName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584" y="319253"/>
                <a:ext cx="7668344" cy="6350107"/>
              </a:xfr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3C0D4-890B-4E8B-8A11-DCEFEB361EAF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436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</p:spPr>
            <p:txBody>
              <a:bodyPr/>
              <a:lstStyle/>
              <a:p>
                <a:pPr marL="109728" indent="0">
                  <a:lnSpc>
                    <a:spcPct val="150000"/>
                  </a:lnSpc>
                  <a:buNone/>
                </a:pPr>
                <a:r>
                  <a:rPr lang="zh-CN" altLang="zh-CN" dirty="0" smtClean="0"/>
                  <a:t>计算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ctrlPr>
                          <a:rPr lang="zh-CN" altLang="zh-C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b="1" i="1" smtClean="0">
                            <a:latin typeface="Cambria Math"/>
                          </a:rPr>
                          <m:t>𝒕</m:t>
                        </m:r>
                      </m:sup>
                      <m:e>
                        <m:f>
                          <m:f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𝐬𝐢𝐧</m:t>
                                </m:r>
                              </m:fNam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den>
                        </m:f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nary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的</a:t>
                </a:r>
                <a:r>
                  <a:rPr lang="en-US" altLang="zh-CN" dirty="0" smtClean="0"/>
                  <a:t> Laplace </a:t>
                </a:r>
                <a:r>
                  <a:rPr lang="zh-CN" altLang="zh-CN" dirty="0" smtClean="0"/>
                  <a:t>变换</a:t>
                </a:r>
                <a:r>
                  <a:rPr lang="zh-CN" altLang="zh-CN" dirty="0"/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zh-CN" dirty="0" smtClean="0"/>
                  <a:t>解</a:t>
                </a:r>
                <a:r>
                  <a:rPr lang="zh-CN" altLang="zh-CN" dirty="0"/>
                  <a:t>： </a:t>
                </a:r>
              </a:p>
              <a:p>
                <a:pPr marL="109728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𝒕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𝐬𝐢𝐧</m:t>
                                      </m:r>
                                    </m:fNam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den>
                              </m:f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nary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fNam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𝐚𝐫𝐜𝐭𝐚𝐧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num>
                                <m:den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50000"/>
                  </a:lnSpc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  <a:blipFill rotWithShape="1">
                <a:blip r:embed="rId3" cstate="print"/>
                <a:stretch>
                  <a:fillRect l="-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8324-8B57-4842-8148-12312A8AD85A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436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463269"/>
                <a:ext cx="8424936" cy="590465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35000"/>
                  </a:lnSpc>
                </a:pPr>
                <a:r>
                  <a:rPr lang="zh-CN" altLang="zh-CN" dirty="0" smtClean="0"/>
                  <a:t>利用此性质可以计算广义积分，</a:t>
                </a:r>
                <a:endParaRPr lang="en-US" altLang="zh-CN" dirty="0" smtClean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/>
                            </a:rPr>
                            <m:t>𝒔</m:t>
                          </m:r>
                        </m:sub>
                        <m:sup>
                          <m:r>
                            <a:rPr lang="en-US" altLang="zh-CN" b="1" i="1">
                              <a:latin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/>
                            </a:rPr>
                            <m:t>𝑭</m:t>
                          </m:r>
                          <m:r>
                            <a:rPr lang="en-US" altLang="zh-CN" b="1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/>
                            </a:rPr>
                            <m:t>𝒔</m:t>
                          </m:r>
                        </m:e>
                      </m:nary>
                      <m:r>
                        <a:rPr lang="en-US" altLang="zh-CN" b="1" i="1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𝒕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b="1" i="1">
                                  <a:latin typeface="Cambria Math"/>
                                </a:rPr>
                                <m:t>𝒕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35000"/>
                  </a:lnSpc>
                </a:pPr>
                <a:r>
                  <a:rPr lang="zh-CN" altLang="zh-CN" dirty="0" smtClean="0"/>
                  <a:t>若</a:t>
                </a:r>
                <a:r>
                  <a:rPr lang="en-US" altLang="zh-CN" dirty="0" smtClean="0"/>
                  <a:t> Laplace </a:t>
                </a:r>
                <a:r>
                  <a:rPr lang="zh-CN" altLang="zh-CN" dirty="0" smtClean="0"/>
                  <a:t>变换</a:t>
                </a:r>
                <a:r>
                  <a:rPr lang="zh-CN" altLang="zh-CN" dirty="0"/>
                  <a:t>中的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𝐑𝐞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zh-CN" dirty="0" smtClean="0"/>
                  <a:t>，</a:t>
                </a:r>
                <a:endParaRPr lang="en-US" altLang="zh-CN" dirty="0" smtClean="0"/>
              </a:p>
              <a:p>
                <a:pPr>
                  <a:lnSpc>
                    <a:spcPct val="135000"/>
                  </a:lnSpc>
                </a:pPr>
                <a:r>
                  <a:rPr lang="zh-CN" altLang="zh-CN" dirty="0" smtClean="0"/>
                  <a:t>则</a:t>
                </a:r>
                <a:r>
                  <a:rPr lang="zh-CN" altLang="en-US" dirty="0"/>
                  <a:t>将</a:t>
                </a:r>
                <a:r>
                  <a:rPr lang="zh-CN" altLang="zh-CN" dirty="0" smtClean="0"/>
                  <a:t>积分</a:t>
                </a:r>
                <a:r>
                  <a:rPr lang="zh-CN" altLang="zh-CN" dirty="0"/>
                  <a:t>性质</a:t>
                </a:r>
                <a:r>
                  <a:rPr lang="zh-CN" altLang="zh-CN" dirty="0" smtClean="0"/>
                  <a:t>中</a:t>
                </a:r>
                <a:r>
                  <a:rPr lang="zh-CN" altLang="en-US" dirty="0" smtClean="0"/>
                  <a:t>的积分下限</a:t>
                </a:r>
                <a:r>
                  <a:rPr lang="zh-CN" altLang="zh-CN" dirty="0" smtClean="0"/>
                  <a:t>取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zh-CN" dirty="0"/>
                  <a:t>，从而得到</a:t>
                </a:r>
              </a:p>
              <a:p>
                <a:pPr marL="109728" indent="0">
                  <a:lnSpc>
                    <a:spcPct val="13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3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subSup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𝒔𝒕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d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nary>
                            </m:e>
                          </m:d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463269"/>
                <a:ext cx="8424936" cy="5904656"/>
              </a:xfrm>
              <a:blipFill>
                <a:blip r:embed="rId3" cstate="print"/>
                <a:stretch>
                  <a:fillRect l="-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148064" y="4797152"/>
            <a:ext cx="2376264" cy="1152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2324-4FDD-4FBF-BDD7-F7F8F88436A1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436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99592" y="371520"/>
                <a:ext cx="7272808" cy="5904656"/>
              </a:xfrm>
            </p:spPr>
            <p:txBody>
              <a:bodyPr>
                <a:normAutofit/>
              </a:bodyPr>
              <a:lstStyle/>
              <a:p>
                <a:pPr marL="109728" indent="0">
                  <a:lnSpc>
                    <a:spcPct val="125000"/>
                  </a:lnSpc>
                  <a:buNone/>
                </a:pPr>
                <a:r>
                  <a:rPr lang="en-US" altLang="zh-CN" dirty="0" smtClean="0"/>
                  <a:t>Dirichlet</a:t>
                </a:r>
                <a:r>
                  <a:rPr lang="zh-CN" altLang="zh-CN" dirty="0"/>
                  <a:t>积分</a:t>
                </a:r>
                <a:endParaRPr lang="en-US" altLang="zh-CN" dirty="0"/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𝐬𝐢𝐧</m:t>
                                  </m:r>
                                </m:fName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𝒕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zh-CN" b="1" i="1">
                                  <a:latin typeface="Cambria Math"/>
                                </a:rPr>
                                <m:t>𝒕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25000"/>
                  </a:lnSpc>
                </a:pPr>
                <a:r>
                  <a:rPr lang="zh-CN" altLang="en-US" dirty="0" smtClean="0"/>
                  <a:t>解：</a:t>
                </a:r>
                <a:r>
                  <a:rPr lang="zh-CN" altLang="zh-CN" dirty="0" smtClean="0"/>
                  <a:t>取</a:t>
                </a:r>
                <a:endParaRPr lang="en-US" altLang="zh-CN" dirty="0" smtClean="0"/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func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 smtClean="0"/>
                  <a:t>则</a:t>
                </a:r>
                <a:endParaRPr lang="zh-CN" altLang="zh-CN" dirty="0"/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fNam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fNam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func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𝐚𝐫𝐜𝐭𝐚𝐧</m:t>
                                  </m:r>
                                </m:fNam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25000"/>
                  </a:lnSpc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9592" y="371520"/>
                <a:ext cx="7272808" cy="5904656"/>
              </a:xfrm>
              <a:blipFill>
                <a:blip r:embed="rId3" cstate="print"/>
                <a:stretch>
                  <a:fillRect l="-251" t="-5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55976" y="5124048"/>
            <a:ext cx="2016224" cy="897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516216" y="5144987"/>
            <a:ext cx="720080" cy="897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3EF25-4767-48F3-B733-6EA11492232E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78766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376572"/>
                <a:ext cx="8424936" cy="5904656"/>
              </a:xfrm>
            </p:spPr>
            <p:txBody>
              <a:bodyPr/>
              <a:lstStyle/>
              <a:p>
                <a:pPr marL="109728" indent="0">
                  <a:lnSpc>
                    <a:spcPct val="125000"/>
                  </a:lnSpc>
                  <a:buNone/>
                </a:pPr>
                <a:r>
                  <a:rPr lang="zh-CN" altLang="zh-CN" dirty="0" smtClean="0"/>
                  <a:t>计算广义积分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ctrlPr>
                          <a:rPr lang="zh-CN" altLang="zh-C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p>
                            </m:s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zh-CN"/>
                          <m:t>d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nary>
                  </m:oMath>
                </a14:m>
                <a:r>
                  <a:rPr lang="zh-CN" altLang="zh-CN" dirty="0"/>
                  <a:t>。</a:t>
                </a:r>
              </a:p>
              <a:p>
                <a:pPr>
                  <a:lnSpc>
                    <a:spcPct val="125000"/>
                  </a:lnSpc>
                </a:pPr>
                <a:r>
                  <a:rPr lang="zh-CN" altLang="zh-CN" dirty="0"/>
                  <a:t>解：注意</a:t>
                </a:r>
                <a:endParaRPr lang="en-US" altLang="zh-CN" dirty="0" smtClean="0"/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𝒌𝒕</m:t>
                              </m:r>
                            </m:sup>
                          </m:sSup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𝐑𝐞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 smtClean="0"/>
                  <a:t>则</a:t>
                </a:r>
                <a:endParaRPr lang="zh-CN" altLang="zh-CN" dirty="0"/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zh-CN" i="1">
                              <a:latin typeface="Cambria Math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𝑹𝒆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</m:d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mr>
                      </m:m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den>
                              </m:f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𝐥𝐧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376572"/>
                <a:ext cx="8424936" cy="5904656"/>
              </a:xfrm>
              <a:blipFill>
                <a:blip r:embed="rId3" cstate="print"/>
                <a:stretch>
                  <a:fillRect l="-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004048" y="4725144"/>
            <a:ext cx="2016224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047496" y="5157192"/>
            <a:ext cx="1241168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BE3AA-B50F-4800-A8AC-3E6560E52064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6977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</p:spPr>
            <p:txBody>
              <a:bodyPr>
                <a:normAutofit fontScale="92500" lnSpcReduction="10000"/>
              </a:bodyPr>
              <a:lstStyle/>
              <a:p>
                <a:pPr marL="109728" indent="0">
                  <a:buNone/>
                </a:pPr>
                <a:r>
                  <a:rPr lang="zh-CN" altLang="zh-CN" dirty="0" smtClean="0"/>
                  <a:t>计算广义积分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ctrlPr>
                          <a:rPr lang="zh-CN" altLang="zh-C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𝐜𝐨𝐬</m:t>
                                </m:r>
                              </m:fNam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den>
                        </m:f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zh-CN"/>
                          <m:t>d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nary>
                  </m:oMath>
                </a14:m>
                <a:r>
                  <a:rPr lang="zh-CN" altLang="zh-CN" dirty="0"/>
                  <a:t>。</a:t>
                </a:r>
              </a:p>
              <a:p>
                <a:r>
                  <a:rPr lang="zh-CN" altLang="zh-CN" dirty="0"/>
                  <a:t>解：注意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>
                        <a:latin typeface="ESSTIXThirteen" panose="00000400000000000000" pitchFamily="2" charset="0"/>
                      </a:rPr>
                      <m:t>L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𝐜𝐨𝐬</m:t>
                            </m:r>
                          </m:fName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𝒌𝒕</m:t>
                            </m:r>
                          </m:e>
                        </m:func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num>
                      <m:den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𝐑𝐞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zh-CN" dirty="0"/>
                  <a:t>，则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zh-CN" i="1">
                              <a:latin typeface="Cambria Math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𝑹𝒆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</m:d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mr>
                      </m:m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𝐜𝐨𝐬</m:t>
                                      </m:r>
                                    </m:fNam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func>
                                </m:e>
                              </m:d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den>
                              </m:f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den>
                          </m:f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altLang="zh-CN"/>
                                <m:t>d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𝐥𝐧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d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𝐥𝐧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zh-CN" altLang="zh-CN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zh-CN" altLang="zh-CN" i="1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zh-CN" altLang="zh-CN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zh-CN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𝒔</m:t>
                                                      </m:r>
                                                      <m:r>
                                                        <a:rPr lang="en-US" altLang="zh-CN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a:rPr lang="en-US" altLang="zh-CN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𝟏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US" altLang="zh-CN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𝟐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𝐥𝐧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p>
                                            <m:sSupPr>
                                              <m:ctrlPr>
                                                <a:rPr lang="zh-CN" altLang="zh-CN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zh-CN" altLang="zh-CN" i="1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𝒔</m:t>
                                                  </m:r>
                                                  <m:r>
                                                    <a:rPr lang="en-US" altLang="zh-CN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a:rPr lang="en-US" altLang="zh-CN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𝟏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rad>
                            <m:radPr>
                              <m:degHide m:val="on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ra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  <a:blipFill>
                <a:blip r:embed="rId3" cstate="print"/>
                <a:stretch>
                  <a:fillRect t="-12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57C46-01DD-4987-AEB7-A20D5E5DCCAD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6539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第一节</a:t>
            </a:r>
            <a:r>
              <a:rPr lang="en-US" altLang="zh-CN" dirty="0"/>
              <a:t>	Laplace</a:t>
            </a:r>
            <a:r>
              <a:rPr lang="zh-CN" altLang="en-US" dirty="0"/>
              <a:t>变换及其</a:t>
            </a:r>
            <a:r>
              <a:rPr lang="zh-CN" altLang="en-US" dirty="0" smtClean="0"/>
              <a:t>反演公式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1124744"/>
                <a:ext cx="8498584" cy="5472608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dirty="0" smtClean="0"/>
                  <a:t>Laplace </a:t>
                </a:r>
                <a:r>
                  <a:rPr lang="zh-CN" altLang="en-US" dirty="0" smtClean="0"/>
                  <a:t>变换</a:t>
                </a:r>
                <a:endParaRPr lang="en-US" altLang="zh-CN" dirty="0" smtClean="0"/>
              </a:p>
              <a:p>
                <a:pPr marL="109728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F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</m:e>
                      </m:d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zh-CN" i="1">
                              <a:latin typeface="Cambria Math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mr>
                        <m:mr>
                          <m:e/>
                        </m:mr>
                      </m:m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altLang="zh-CN" b="1">
                          <a:latin typeface="Cambria Math" panose="02040503050406030204" pitchFamily="18" charset="0"/>
                        </a:rPr>
                        <m:t>≜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latin typeface="ESSTIXThirteen" panose="00000400000000000000" pitchFamily="2" charset="0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zh-CN" altLang="en-US" dirty="0" smtClean="0"/>
                  <a:t>如何去掉绝对可积性的条件</a:t>
                </a:r>
                <a:endParaRPr lang="en-US" altLang="zh-CN" dirty="0" smtClean="0"/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zh-CN" altLang="zh-CN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𝒕</m:t>
                                  </m:r>
                                </m:e>
                              </m:d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/>
                                </a:rPr>
                                <m:t>𝜷</m:t>
                              </m:r>
                              <m:r>
                                <a:rPr lang="en-US" altLang="zh-CN" b="1" i="1">
                                  <a:latin typeface="Cambria Math"/>
                                </a:rPr>
                                <m:t>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/>
                            </a:rPr>
                            <m:t>𝒕</m:t>
                          </m:r>
                        </m:e>
                      </m:nary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/>
                            </a:rPr>
                            <m:t>−∞</m:t>
                          </m:r>
                        </m:sub>
                        <m:sup>
                          <m:r>
                            <a:rPr lang="en-US" altLang="zh-CN" b="1" i="1">
                              <a:latin typeface="Cambria Math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altLang="zh-CN" b="1" i="1">
                                  <a:latin typeface="Cambria Math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𝒕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𝜷</m:t>
                                  </m:r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𝒕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/>
                            </a:rPr>
                            <m:t>𝒕</m:t>
                          </m:r>
                        </m:e>
                      </m:nary>
                      <m:r>
                        <a:rPr lang="en-US" altLang="zh-CN" b="1" i="1">
                          <a:latin typeface="Cambria Math"/>
                        </a:rPr>
                        <m:t>&lt;∞</m:t>
                      </m:r>
                    </m:oMath>
                  </m:oMathPara>
                </a14:m>
                <a:endParaRPr lang="en-US" altLang="zh-CN" dirty="0" smtClean="0"/>
              </a:p>
              <a:p>
                <a:pPr lvl="1">
                  <a:lnSpc>
                    <a:spcPct val="114000"/>
                  </a:lnSpc>
                </a:pPr>
                <a:r>
                  <a:rPr lang="zh-CN" altLang="en-US" dirty="0" smtClean="0"/>
                  <a:t>推广负指数函数，</a:t>
                </a:r>
                <a:r>
                  <a:rPr lang="zh-CN" altLang="en-US" dirty="0"/>
                  <a:t>即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b="1" i="1">
                        <a:latin typeface="Cambria Math"/>
                      </a:rPr>
                      <m:t>𝝎</m:t>
                    </m:r>
                    <m:r>
                      <a:rPr lang="en-US" altLang="zh-CN" b="1" i="1">
                        <a:latin typeface="Cambria Math"/>
                      </a:rPr>
                      <m:t>𝒕</m:t>
                    </m:r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→</m:t>
                    </m:r>
                    <m:d>
                      <m:dPr>
                        <m:begChr m:val="（"/>
                        <m:endChr m:val="）"/>
                        <m:ctrlPr>
                          <a:rPr lang="zh-CN" alt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𝜷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𝝎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dirty="0" smtClean="0"/>
                  <a:t>；</a:t>
                </a:r>
                <a:endParaRPr lang="en-US" altLang="zh-CN" dirty="0" smtClean="0"/>
              </a:p>
              <a:p>
                <a:pPr lvl="1">
                  <a:lnSpc>
                    <a:spcPct val="114000"/>
                  </a:lnSpc>
                </a:pPr>
                <a:r>
                  <a:rPr lang="zh-CN" altLang="en-US" dirty="0" smtClean="0"/>
                  <a:t>引入单位跃阶函数，即只考虑得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𝒕</m:t>
                    </m:r>
                    <m:r>
                      <a:rPr lang="en-US" altLang="zh-CN" b="1" i="1" smtClean="0">
                        <a:latin typeface="Cambria Math"/>
                      </a:rPr>
                      <m:t>≥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zh-CN" altLang="en-US" dirty="0" smtClean="0"/>
                  <a:t> 情形。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124744"/>
                <a:ext cx="8498584" cy="5472608"/>
              </a:xfrm>
              <a:blipFill>
                <a:blip r:embed="rId3" cstate="print"/>
                <a:stretch>
                  <a:fillRect t="-10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727879" y="1946743"/>
            <a:ext cx="613709" cy="409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732240" y="1920584"/>
            <a:ext cx="64807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442921" y="1963724"/>
            <a:ext cx="688050" cy="435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613418" y="2569569"/>
            <a:ext cx="1937851" cy="1183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67544" y="1956852"/>
            <a:ext cx="1512168" cy="423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70989" y="4656555"/>
            <a:ext cx="65947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940714" y="4608977"/>
            <a:ext cx="648072" cy="455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315690" y="4437112"/>
            <a:ext cx="2699603" cy="82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537743" y="2784937"/>
            <a:ext cx="2058593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662354" y="2780928"/>
            <a:ext cx="1080940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452395" y="1920584"/>
            <a:ext cx="676466" cy="423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C014-1DFC-4F85-A862-4C4132C1FFE8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7203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</p:spPr>
            <p:txBody>
              <a:bodyPr>
                <a:normAutofit fontScale="85000" lnSpcReduction="10000"/>
              </a:bodyPr>
              <a:lstStyle/>
              <a:p>
                <a:pPr marL="109728" indent="0">
                  <a:buNone/>
                </a:pPr>
                <a:r>
                  <a:rPr lang="zh-CN" altLang="zh-CN" dirty="0" smtClean="0"/>
                  <a:t>计算广义积分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ctrlPr>
                          <a:rPr lang="zh-CN" altLang="zh-C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</m:rad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p>
                            </m:s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𝐬𝐢𝐧𝐡</m:t>
                                </m:r>
                              </m:fNam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func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𝐬𝐢𝐧</m:t>
                                </m:r>
                              </m:fNam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zh-CN"/>
                          <m:t>d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nary>
                  </m:oMath>
                </a14:m>
                <a:r>
                  <a:rPr lang="zh-CN" altLang="zh-CN" dirty="0"/>
                  <a:t>。</a:t>
                </a:r>
              </a:p>
              <a:p>
                <a:r>
                  <a:rPr lang="zh-CN" altLang="zh-CN" dirty="0"/>
                  <a:t>解：注意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>
                        <a:latin typeface="ESSTIXThirteen" panose="00000400000000000000" pitchFamily="2" charset="0"/>
                      </a:rPr>
                      <m:t>L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𝐜𝐨𝐬</m:t>
                            </m:r>
                          </m:fName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𝒌𝒕</m:t>
                            </m:r>
                          </m:e>
                        </m:func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num>
                      <m:den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𝐑𝐞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zh-CN" dirty="0"/>
                  <a:t>，则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rad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𝐬𝐢𝐧𝐡</m:t>
                                  </m:r>
                                </m:fNam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func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fNam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rad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p>
                                  </m:s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fNam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m:rPr>
                                  <m:nor/>
                                </m:rPr>
                                <a:rPr lang="en-US" altLang="zh-CN">
                                  <a:latin typeface="ESSTIXThirteen" panose="00000400000000000000" pitchFamily="2" charset="0"/>
                                </a:rPr>
                                <m:t>L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zh-CN" altLang="zh-CN" i="1">
                                                  <a:latin typeface="Cambria Math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e>
                                          </m:rad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d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𝐬𝐢𝐧</m:t>
                                      </m:r>
                                    </m:fNam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func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zh-CN" altLang="zh-CN" i="1">
                                                  <a:latin typeface="Cambria Math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e>
                                          </m:rad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d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𝐬𝐢𝐧</m:t>
                                      </m:r>
                                    </m:fNam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zh-CN"/>
                                <m:t>d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zh-CN" altLang="zh-CN" i="1">
                                                  <a:latin typeface="Cambria Math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e>
                                          </m:rad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den>
                              </m:f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zh-CN" altLang="zh-CN" i="1">
                                                  <a:latin typeface="Cambria Math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e>
                                          </m:rad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𝐚𝐫𝐜𝐭𝐚𝐧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zh-CN" altLang="zh-CN" i="1">
                                                  <a:latin typeface="Cambria Math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e>
                                          </m:rad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b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𝐚𝐫𝐜𝐭𝐚𝐧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zh-CN" altLang="zh-CN" i="1">
                                                  <a:latin typeface="Cambria Math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e>
                                          </m:rad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𝐚𝐫𝐜𝐭𝐚𝐧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rad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𝐚𝐫𝐜𝐭𝐚𝐧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rad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/>
                            </a:rPr>
                            <m:t>𝟖</m:t>
                          </m:r>
                        </m:den>
                      </m:f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C3348-6D61-4620-A054-E9C98CBE1323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6539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75556" y="501824"/>
                <a:ext cx="8208912" cy="5904656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zh-CN" dirty="0" smtClean="0"/>
                  <a:t>令</a:t>
                </a:r>
                <a:endParaRPr lang="en-US" altLang="zh-CN" dirty="0" smtClean="0"/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𝐚𝐫𝐜𝐭𝐚𝐧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ra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fun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𝐚𝐫𝐜𝐭𝐚𝐧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ra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 smtClean="0"/>
                  <a:t>则</a:t>
                </a:r>
                <a:endParaRPr lang="en-US" altLang="zh-CN" dirty="0" smtClean="0"/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𝐭𝐚𝐧</m:t>
                          </m:r>
                        </m:fName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ra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𝐭𝐚𝐧</m:t>
                          </m:r>
                        </m:fName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fun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ra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 smtClean="0"/>
                  <a:t>由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b="1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zh-CN" altLang="zh-CN" dirty="0"/>
                  <a:t>可知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/>
                      </a:rPr>
                      <m:t>−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zh-CN" altLang="zh-CN" dirty="0" smtClean="0"/>
                  <a:t>，故</a:t>
                </a:r>
                <a:endParaRPr lang="en-US" altLang="zh-CN" dirty="0" smtClean="0"/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𝐭𝐚𝐧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e>
                      </m:fun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𝐜𝐨𝐬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func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𝐜𝐨𝐬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func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𝐜𝐨𝐬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func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𝐜𝐨𝐬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func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𝐜𝐨𝐬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func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func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𝐭𝐚𝐧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func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𝐭𝐚𝐧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func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𝐭𝐚𝐧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func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𝐭𝐚𝐧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func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 smtClean="0"/>
                  <a:t>故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zh-CN" altLang="zh-CN" dirty="0" smtClean="0"/>
                  <a:t>。</a:t>
                </a:r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556" y="501824"/>
                <a:ext cx="8208912" cy="5904656"/>
              </a:xfrm>
              <a:blipFill>
                <a:blip r:embed="rId3" cstate="print"/>
                <a:stretch>
                  <a:fillRect t="-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572000" y="3573016"/>
            <a:ext cx="4104456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796136" y="4691691"/>
            <a:ext cx="1008112" cy="733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4EC68-3919-484D-B6F5-0D00794429C0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3137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39552" y="476672"/>
                <a:ext cx="8424936" cy="6239544"/>
              </a:xfrm>
            </p:spPr>
            <p:txBody>
              <a:bodyPr>
                <a:normAutofit lnSpcReduction="10000"/>
              </a:bodyPr>
              <a:lstStyle/>
              <a:p>
                <a:pPr marL="109728" indent="0">
                  <a:lnSpc>
                    <a:spcPct val="125000"/>
                  </a:lnSpc>
                  <a:buNone/>
                </a:pPr>
                <a:r>
                  <a:rPr lang="zh-CN" altLang="zh-CN" dirty="0" smtClean="0"/>
                  <a:t>计算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zh-CN" altLang="zh-CN" i="1">
                            <a:latin typeface="Cambria Math"/>
                          </a:rPr>
                        </m:ctrlPr>
                      </m:funcPr>
                      <m:fNam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func>
                  </m:oMath>
                </a14:m>
                <a:r>
                  <a:rPr lang="zh-CN" altLang="zh-CN" dirty="0"/>
                  <a:t>的</a:t>
                </a:r>
                <a:r>
                  <a:rPr lang="en-US" altLang="zh-CN" dirty="0"/>
                  <a:t>Laplace</a:t>
                </a:r>
                <a:r>
                  <a:rPr lang="zh-CN" altLang="zh-CN" dirty="0"/>
                  <a:t>变换。</a:t>
                </a:r>
              </a:p>
              <a:p>
                <a:pPr>
                  <a:lnSpc>
                    <a:spcPct val="125000"/>
                  </a:lnSpc>
                </a:pPr>
                <a:r>
                  <a:rPr lang="zh-CN" altLang="zh-CN" dirty="0" smtClean="0"/>
                  <a:t>解</a:t>
                </a:r>
                <a:r>
                  <a:rPr lang="zh-CN" altLang="zh-CN" dirty="0"/>
                  <a:t>：令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zh-CN" altLang="zh-CN" i="1">
                            <a:latin typeface="Cambria Math"/>
                          </a:rPr>
                        </m:ctrlPr>
                      </m:funcPr>
                      <m:fNam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func>
                  </m:oMath>
                </a14:m>
                <a:r>
                  <a:rPr lang="zh-CN" altLang="zh-CN" dirty="0" smtClean="0"/>
                  <a:t>，则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zh-CN" altLang="zh-CN" dirty="0" smtClean="0"/>
                  <a:t>，</a:t>
                </a:r>
                <a:endParaRPr lang="zh-CN" altLang="zh-CN" dirty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/>
                  <a:t>令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/>
                          </a:rPr>
                        </m:ctrlPr>
                      </m:funcPr>
                      <m:fNam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func>
                  </m:oMath>
                </a14:m>
                <a:r>
                  <a:rPr lang="zh-CN" altLang="zh-CN" dirty="0"/>
                  <a:t>，则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zh-CN" altLang="zh-CN" dirty="0" smtClean="0"/>
                  <a:t>，</a:t>
                </a:r>
                <a:endParaRPr lang="en-US" altLang="zh-CN" dirty="0" smtClean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 smtClean="0"/>
                  <a:t>故</a:t>
                </a:r>
                <a:r>
                  <a:rPr lang="zh-CN" altLang="zh-CN" dirty="0"/>
                  <a:t>由象函数的微分性可知</a:t>
                </a: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en-US" altLang="zh-CN" b="1" i="1" dirty="0" smtClean="0">
                  <a:latin typeface="Cambria Math" panose="02040503050406030204" pitchFamily="18" charset="0"/>
                </a:endParaRP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/>
                  <a:t>故由位移性可知</a:t>
                </a: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altLang="zh-CN" b="1" i="1" dirty="0" smtClean="0">
                  <a:latin typeface="Cambria Math" panose="02040503050406030204" pitchFamily="18" charset="0"/>
                </a:endParaRPr>
              </a:p>
              <a:p>
                <a:pPr marL="109728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476672"/>
                <a:ext cx="8424936" cy="6239544"/>
              </a:xfrm>
              <a:blipFill>
                <a:blip r:embed="rId3" cstate="print"/>
                <a:stretch>
                  <a:fillRect l="-217" t="-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148064" y="2636912"/>
            <a:ext cx="165618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942620" y="3157337"/>
            <a:ext cx="2016224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704209" y="4797152"/>
            <a:ext cx="1820119" cy="47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D9D8-6391-4C42-A87A-40818D68BCFD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6539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55576" y="501824"/>
                <a:ext cx="7821120" cy="5760640"/>
              </a:xfrm>
            </p:spPr>
            <p:txBody>
              <a:bodyPr>
                <a:normAutofit/>
              </a:bodyPr>
              <a:lstStyle/>
              <a:p>
                <a:pPr marL="109728" indent="0">
                  <a:lnSpc>
                    <a:spcPct val="125000"/>
                  </a:lnSpc>
                  <a:buNone/>
                </a:pPr>
                <a:r>
                  <a:rPr lang="zh-CN" altLang="zh-CN" dirty="0" smtClean="0"/>
                  <a:t>计算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zh-CN" altLang="zh-C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p>
                        <m:func>
                          <m:func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𝐬𝐢𝐧</m:t>
                            </m:r>
                          </m:fName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func>
                        <m:r>
                          <m:rPr>
                            <m:nor/>
                          </m:rPr>
                          <a:rPr lang="en-US" altLang="zh-CN"/>
                          <m:t>d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nary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的</a:t>
                </a:r>
                <a:r>
                  <a:rPr lang="en-US" altLang="zh-CN" dirty="0" smtClean="0"/>
                  <a:t> LT</a:t>
                </a:r>
                <a:r>
                  <a:rPr lang="zh-CN" altLang="zh-CN" dirty="0" smtClean="0"/>
                  <a:t>。</a:t>
                </a:r>
                <a:endParaRPr lang="zh-CN" altLang="zh-CN" dirty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 smtClean="0"/>
                  <a:t>解</a:t>
                </a:r>
                <a:r>
                  <a:rPr lang="zh-CN" altLang="zh-CN" dirty="0"/>
                  <a:t>：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⋅−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fNam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𝟏𝟑</m:t>
                          </m:r>
                        </m:den>
                      </m:f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576" y="501824"/>
                <a:ext cx="7821120" cy="5760640"/>
              </a:xfrm>
              <a:blipFill>
                <a:blip r:embed="rId3" cstate="print"/>
                <a:stretch>
                  <a:fillRect l="-2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1AD2-6FDD-4957-BB55-E047D76295DE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6539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99592" y="463269"/>
                <a:ext cx="7956884" cy="5904656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35000"/>
                  </a:lnSpc>
                </a:pPr>
                <a:r>
                  <a:rPr lang="zh-CN" altLang="zh-CN" dirty="0" smtClean="0"/>
                  <a:t>求逆变换</a:t>
                </a:r>
                <a:endParaRPr lang="en-US" altLang="zh-CN" dirty="0"/>
              </a:p>
              <a:p>
                <a:pPr marL="109728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35000"/>
                  </a:lnSpc>
                </a:pPr>
                <a:r>
                  <a:rPr lang="zh-CN" altLang="zh-CN" dirty="0" smtClean="0"/>
                  <a:t>解</a:t>
                </a:r>
                <a:r>
                  <a:rPr lang="zh-CN" altLang="zh-CN" dirty="0"/>
                  <a:t>：注意</a:t>
                </a:r>
                <a:endParaRPr lang="en-US" altLang="zh-CN" dirty="0" smtClean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𝒌𝒕</m:t>
                              </m:r>
                            </m:e>
                          </m:func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35000"/>
                  </a:lnSpc>
                </a:pPr>
                <a:r>
                  <a:rPr lang="zh-CN" altLang="zh-CN" dirty="0"/>
                  <a:t>故</a:t>
                </a:r>
              </a:p>
              <a:p>
                <a:pPr marL="109728" indent="0">
                  <a:lnSpc>
                    <a:spcPct val="13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func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35000"/>
                  </a:lnSpc>
                </a:pPr>
                <a:r>
                  <a:rPr lang="zh-CN" altLang="zh-CN" dirty="0"/>
                  <a:t>故</a:t>
                </a:r>
                <a:endParaRPr lang="en-US" altLang="zh-CN" dirty="0" smtClean="0"/>
              </a:p>
              <a:p>
                <a:pPr marL="109728" indent="0">
                  <a:lnSpc>
                    <a:spcPct val="13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9592" y="463269"/>
                <a:ext cx="7956884" cy="5904656"/>
              </a:xfrm>
              <a:blipFill>
                <a:blip r:embed="rId3" cstate="print"/>
                <a:stretch>
                  <a:fillRect t="-4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788024" y="3501008"/>
            <a:ext cx="2016224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825385" y="3415597"/>
            <a:ext cx="192308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634A1-82E8-4B48-A287-568A335D7C58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6539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75556" y="501824"/>
                <a:ext cx="8424936" cy="6167536"/>
              </a:xfrm>
            </p:spPr>
            <p:txBody>
              <a:bodyPr>
                <a:normAutofit/>
              </a:bodyPr>
              <a:lstStyle/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zh-CN" dirty="0"/>
              </a:p>
              <a:p>
                <a:r>
                  <a:rPr lang="zh-CN" altLang="zh-CN" dirty="0" smtClean="0"/>
                  <a:t>解</a:t>
                </a:r>
                <a:r>
                  <a:rPr lang="zh-CN" altLang="zh-CN" dirty="0"/>
                  <a:t>：注意</a:t>
                </a:r>
                <a:endParaRPr lang="en-US" altLang="zh-CN" dirty="0" smtClean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p>
                          </m:sSup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r>
                  <a:rPr lang="zh-CN" altLang="zh-CN" dirty="0" smtClean="0"/>
                  <a:t>故</a:t>
                </a:r>
                <a:endParaRPr lang="zh-CN" altLang="zh-CN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den>
                              </m:f>
                            </m:fName>
                            <m:e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e>
                          </m:func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r>
                  <a:rPr lang="zh-CN" altLang="zh-CN" dirty="0"/>
                  <a:t>故</a:t>
                </a:r>
                <a:endParaRPr lang="en-US" altLang="zh-CN" dirty="0" smtClean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den>
                          </m:f>
                        </m:fName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556" y="501824"/>
                <a:ext cx="8424936" cy="6167536"/>
              </a:xfr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5AE1-730C-4749-8027-7230C36C76FC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6539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23021" y="371520"/>
                <a:ext cx="7272808" cy="5904656"/>
              </a:xfrm>
            </p:spPr>
            <p:txBody>
              <a:bodyPr>
                <a:normAutofit fontScale="77500" lnSpcReduction="20000"/>
              </a:bodyPr>
              <a:lstStyle/>
              <a:p>
                <a:pPr marL="109728" indent="0">
                  <a:lnSpc>
                    <a:spcPct val="13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34000"/>
                  </a:lnSpc>
                </a:pPr>
                <a:r>
                  <a:rPr lang="zh-CN" altLang="zh-CN" dirty="0" smtClean="0"/>
                  <a:t>解：注意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>
                        <a:latin typeface="ESSTIXThirteen" panose="00000400000000000000" pitchFamily="2" charset="0"/>
                      </a:rPr>
                      <m:t>L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𝒌𝒕</m:t>
                            </m:r>
                          </m:sup>
                        </m:sSup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zh-CN" dirty="0" smtClean="0"/>
                  <a:t>部分分式</a:t>
                </a:r>
                <a:r>
                  <a:rPr lang="zh-CN" altLang="zh-CN" dirty="0"/>
                  <a:t>法，</a:t>
                </a:r>
                <a:endParaRPr lang="en-US" altLang="zh-CN" i="1" dirty="0" smtClean="0"/>
              </a:p>
              <a:p>
                <a:pPr marL="109728" indent="0">
                  <a:lnSpc>
                    <a:spcPct val="13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d>
                            <m:dPr>
                              <m:begChr m:val="（"/>
                              <m:endChr m:val="）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3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3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34000"/>
                  </a:lnSpc>
                </a:pPr>
                <a:r>
                  <a:rPr lang="zh-CN" altLang="zh-CN" dirty="0"/>
                  <a:t>故</a:t>
                </a:r>
                <a:endParaRPr lang="en-US" altLang="zh-CN" dirty="0" smtClean="0"/>
              </a:p>
              <a:p>
                <a:pPr marL="109728" indent="0">
                  <a:lnSpc>
                    <a:spcPct val="13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021" y="371520"/>
                <a:ext cx="7272808" cy="5904656"/>
              </a:xfr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44008" y="4005064"/>
            <a:ext cx="2952328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3312-8A82-4D6B-B5D6-2F874D0BA582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6539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371520"/>
                <a:ext cx="7992888" cy="6206091"/>
              </a:xfrm>
            </p:spPr>
            <p:txBody>
              <a:bodyPr>
                <a:normAutofit fontScale="70000" lnSpcReduction="20000"/>
              </a:bodyPr>
              <a:lstStyle/>
              <a:p>
                <a:pPr marL="109728" indent="0">
                  <a:lnSpc>
                    <a:spcPct val="13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𝟏𝟑</m:t>
                          </m:r>
                        </m:den>
                      </m:f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34000"/>
                  </a:lnSpc>
                </a:pPr>
                <a:r>
                  <a:rPr lang="zh-CN" altLang="zh-CN" dirty="0" smtClean="0"/>
                  <a:t>解</a:t>
                </a:r>
                <a:r>
                  <a:rPr lang="zh-CN" altLang="zh-CN" dirty="0"/>
                  <a:t>：平移性质，注意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>
                        <a:latin typeface="ESSTIXThirteen" panose="00000400000000000000" pitchFamily="2" charset="0"/>
                      </a:rPr>
                      <m:t>L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𝒂𝒕</m:t>
                            </m:r>
                          </m:sup>
                        </m:s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zh-CN" altLang="en-US" dirty="0" smtClean="0"/>
                  <a:t>，故</a:t>
                </a:r>
                <a:endParaRPr lang="en-US" altLang="zh-CN" dirty="0" smtClean="0"/>
              </a:p>
              <a:p>
                <a:pPr marL="109728" indent="0">
                  <a:lnSpc>
                    <a:spcPct val="13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𝟏𝟑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3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3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𝐜𝐨𝐬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func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3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𝐜𝐨𝐬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func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func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func>
                                <m:func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func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fNam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34000"/>
                  </a:lnSpc>
                </a:pPr>
                <a:r>
                  <a:rPr lang="zh-CN" altLang="zh-CN" dirty="0"/>
                  <a:t>故</a:t>
                </a:r>
                <a:endParaRPr lang="en-US" altLang="zh-CN" dirty="0" smtClean="0"/>
              </a:p>
              <a:p>
                <a:pPr marL="109728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𝐜𝐨𝐬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func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371520"/>
                <a:ext cx="7992888" cy="6206091"/>
              </a:xfr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474568" y="4149080"/>
            <a:ext cx="3814096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2BA-AEE1-44C4-899C-35BF43C0B57B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6539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第三节</a:t>
            </a:r>
            <a:r>
              <a:rPr lang="en-US" altLang="zh-CN" dirty="0"/>
              <a:t>	</a:t>
            </a:r>
            <a:r>
              <a:rPr lang="zh-CN" altLang="en-US" dirty="0" smtClean="0"/>
              <a:t>卷积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dirty="0" smtClean="0"/>
                  <a:t>FT </a:t>
                </a:r>
                <a:r>
                  <a:rPr lang="zh-CN" altLang="zh-CN" dirty="0" smtClean="0"/>
                  <a:t>意义</a:t>
                </a:r>
                <a:r>
                  <a:rPr lang="zh-CN" altLang="zh-CN" dirty="0"/>
                  <a:t>下的卷积：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在</a:t>
                </a:r>
                <a:r>
                  <a:rPr lang="zh-CN" altLang="zh-CN" dirty="0"/>
                  <a:t>全空间有定义</a:t>
                </a: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nary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14000"/>
                  </a:lnSpc>
                </a:pPr>
                <a:r>
                  <a:rPr lang="zh-CN" altLang="zh-CN" dirty="0"/>
                  <a:t>而</a:t>
                </a:r>
                <a:r>
                  <a:rPr lang="zh-CN" altLang="zh-CN" dirty="0" smtClean="0"/>
                  <a:t>对于</a:t>
                </a:r>
                <a:r>
                  <a:rPr lang="en-US" altLang="zh-CN" dirty="0" smtClean="0"/>
                  <a:t> LT</a:t>
                </a:r>
                <a:r>
                  <a:rPr lang="zh-CN" altLang="zh-CN" dirty="0" smtClean="0"/>
                  <a:t>，</a:t>
                </a:r>
                <a:r>
                  <a:rPr lang="zh-CN" altLang="zh-CN" dirty="0"/>
                  <a:t>当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/>
                  <a:t>时补充定义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zh-CN" dirty="0" smtClean="0"/>
                  <a:t>，</a:t>
                </a:r>
                <a:endParaRPr lang="en-US" altLang="zh-CN" dirty="0" smtClean="0"/>
              </a:p>
              <a:p>
                <a:pPr>
                  <a:lnSpc>
                    <a:spcPct val="114000"/>
                  </a:lnSpc>
                </a:pPr>
                <a:r>
                  <a:rPr lang="zh-CN" altLang="zh-CN" dirty="0" smtClean="0"/>
                  <a:t>因而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</m:d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的</a:t>
                </a:r>
                <a:r>
                  <a:rPr lang="zh-CN" altLang="zh-CN" dirty="0"/>
                  <a:t>非零区域为</a:t>
                </a: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⟺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14000"/>
                  </a:lnSpc>
                </a:pPr>
                <a:r>
                  <a:rPr lang="zh-CN" altLang="zh-CN" dirty="0"/>
                  <a:t>从而</a:t>
                </a:r>
                <a:r>
                  <a:rPr lang="zh-CN" altLang="zh-CN" dirty="0" smtClean="0"/>
                  <a:t>得到</a:t>
                </a:r>
                <a:r>
                  <a:rPr lang="en-US" altLang="zh-CN" dirty="0" smtClean="0"/>
                  <a:t> LT </a:t>
                </a:r>
                <a:r>
                  <a:rPr lang="zh-CN" altLang="zh-CN" dirty="0" smtClean="0"/>
                  <a:t>意义</a:t>
                </a:r>
                <a:r>
                  <a:rPr lang="zh-CN" altLang="zh-CN" dirty="0"/>
                  <a:t>下的卷积：</a:t>
                </a: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nary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14000"/>
                  </a:lnSpc>
                </a:pPr>
                <a:r>
                  <a:rPr lang="zh-CN" altLang="zh-CN" dirty="0"/>
                  <a:t>这是一个定积分，不涉及广义积分</a:t>
                </a:r>
                <a:r>
                  <a:rPr lang="zh-CN" altLang="zh-CN" dirty="0" smtClean="0"/>
                  <a:t>。</a:t>
                </a:r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 cstate="print"/>
                <a:stretch>
                  <a:fillRect t="-928" r="-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78995-AF7A-4C12-A7AB-2D367D06D176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8796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21371" y="501824"/>
                <a:ext cx="7821120" cy="5904656"/>
              </a:xfrm>
            </p:spPr>
            <p:txBody>
              <a:bodyPr>
                <a:normAutofit/>
              </a:bodyPr>
              <a:lstStyle/>
              <a:p>
                <a:pPr marL="109728" indent="0">
                  <a:lnSpc>
                    <a:spcPct val="125000"/>
                  </a:lnSpc>
                  <a:buNone/>
                </a:pPr>
                <a:r>
                  <a:rPr lang="zh-CN" altLang="zh-CN" dirty="0" smtClean="0"/>
                  <a:t>计算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𝒕</m:t>
                    </m:r>
                    <m:r>
                      <a:rPr lang="en-US" altLang="zh-CN" b="1" i="1">
                        <a:latin typeface="Cambria Math"/>
                      </a:rPr>
                      <m:t>∗</m:t>
                    </m:r>
                    <m:func>
                      <m:funcPr>
                        <m:ctrlPr>
                          <a:rPr lang="zh-CN" altLang="zh-CN" i="1">
                            <a:latin typeface="Cambria Math"/>
                          </a:rPr>
                        </m:ctrlPr>
                      </m:funcPr>
                      <m:fName>
                        <m:r>
                          <a:rPr lang="en-US" altLang="zh-CN" b="1" i="1">
                            <a:latin typeface="Cambria Math"/>
                          </a:rPr>
                          <m:t>𝐬𝐢𝐧</m:t>
                        </m:r>
                      </m:fName>
                      <m:e>
                        <m:r>
                          <a:rPr lang="en-US" altLang="zh-CN" b="1" i="1">
                            <a:latin typeface="Cambria Math"/>
                          </a:rPr>
                          <m:t>𝒕</m:t>
                        </m:r>
                      </m:e>
                    </m:func>
                  </m:oMath>
                </a14:m>
                <a:endParaRPr lang="en-US" altLang="zh-CN" i="1" dirty="0" smtClean="0"/>
              </a:p>
              <a:p>
                <a:pPr>
                  <a:lnSpc>
                    <a:spcPct val="125000"/>
                  </a:lnSpc>
                </a:pPr>
                <a:r>
                  <a:rPr lang="zh-CN" altLang="en-US" dirty="0" smtClean="0"/>
                  <a:t>解：</a:t>
                </a:r>
                <a:endParaRPr lang="en-US" altLang="zh-CN" dirty="0" smtClean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func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𝝉</m:t>
                          </m:r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  <m:func>
                                <m:func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𝝉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𝐜𝐨𝐬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𝝉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func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 smtClean="0"/>
                  <a:t>在</a:t>
                </a:r>
                <a:r>
                  <a:rPr lang="en-US" altLang="zh-CN" dirty="0" smtClean="0"/>
                  <a:t> Fourier </a:t>
                </a:r>
                <a:r>
                  <a:rPr lang="zh-CN" altLang="zh-CN" dirty="0" smtClean="0"/>
                  <a:t>变换</a:t>
                </a:r>
                <a:r>
                  <a:rPr lang="zh-CN" altLang="zh-CN" dirty="0"/>
                  <a:t>意义下的卷积是没有意义</a:t>
                </a:r>
                <a:r>
                  <a:rPr lang="zh-CN" altLang="zh-CN" dirty="0" smtClean="0"/>
                  <a:t>的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1371" y="501824"/>
                <a:ext cx="7821120" cy="5904656"/>
              </a:xfrm>
              <a:blipFill>
                <a:blip r:embed="rId3" cstate="print"/>
                <a:stretch>
                  <a:fillRect l="-234" t="-4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sp>
        <p:nvSpPr>
          <p:cNvPr id="7" name="棱台 6">
            <a:hlinkClick r:id="rId4" action="ppaction://hlinksldjump"/>
          </p:cNvPr>
          <p:cNvSpPr/>
          <p:nvPr/>
        </p:nvSpPr>
        <p:spPr>
          <a:xfrm>
            <a:off x="8101013" y="6453188"/>
            <a:ext cx="863600" cy="288925"/>
          </a:xfrm>
          <a:prstGeom prst="bevel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chemeClr val="tx2"/>
                </a:solidFill>
              </a:rPr>
              <a:t>BACK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788024" y="1905085"/>
            <a:ext cx="1584176" cy="43204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文本框 8"/>
              <p:cNvSpPr txBox="1"/>
              <p:nvPr/>
            </p:nvSpPr>
            <p:spPr>
              <a:xfrm>
                <a:off x="4572000" y="901437"/>
                <a:ext cx="2404016" cy="523220"/>
              </a:xfrm>
              <a:prstGeom prst="rect">
                <a:avLst/>
              </a:prstGeom>
              <a:noFill/>
              <a:ln w="3810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sz="28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zh-CN" sz="28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altLang="zh-CN" sz="28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800" b="1" i="1">
                                          <a:latin typeface="Cambria Math" panose="02040503050406030204" pitchFamily="18" charset="0"/>
                                        </a:rPr>
                                        <m:t>𝝉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901437"/>
                <a:ext cx="2404016" cy="52322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  <a:ln w="3810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等号 9"/>
          <p:cNvSpPr/>
          <p:nvPr/>
        </p:nvSpPr>
        <p:spPr>
          <a:xfrm rot="16200000">
            <a:off x="5311091" y="1405172"/>
            <a:ext cx="636665" cy="530671"/>
          </a:xfrm>
          <a:prstGeom prst="mathEqual">
            <a:avLst>
              <a:gd name="adj1" fmla="val 6723"/>
              <a:gd name="adj2" fmla="val 184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C772-9315-436E-8E82-A005017A872B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6645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473794"/>
                <a:ext cx="8496944" cy="619556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dirty="0" smtClean="0"/>
                  <a:t>Laplace </a:t>
                </a:r>
                <a:r>
                  <a:rPr lang="zh-CN" altLang="zh-CN" dirty="0" smtClean="0"/>
                  <a:t>变换</a:t>
                </a:r>
                <a:r>
                  <a:rPr lang="zh-CN" altLang="zh-CN" dirty="0"/>
                  <a:t>的存在定理：</a:t>
                </a:r>
              </a:p>
              <a:p>
                <a:pPr marL="925830" lvl="1" indent="-514350">
                  <a:lnSpc>
                    <a:spcPct val="114000"/>
                  </a:lnSpc>
                  <a:buSzPct val="100000"/>
                  <a:buFont typeface="+mj-lt"/>
                  <a:buAutoNum type="arabicPeriod"/>
                </a:pP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在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/>
                  <a:t>的任一有限区间上分段连续，</a:t>
                </a:r>
              </a:p>
              <a:p>
                <a:pPr marL="925830" lvl="1" indent="-514350">
                  <a:lnSpc>
                    <a:spcPct val="114000"/>
                  </a:lnSpc>
                  <a:buSzPct val="100000"/>
                  <a:buFont typeface="+mj-lt"/>
                  <a:buAutoNum type="arabicPeriod"/>
                </a:pPr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存在</a:t>
                </a:r>
                <a:r>
                  <a:rPr lang="zh-CN" altLang="zh-CN" dirty="0"/>
                  <a:t>常数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使得</a:t>
                </a:r>
                <a:r>
                  <a:rPr lang="en-US" altLang="zh-CN" dirty="0" smtClean="0"/>
                  <a:t> (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/>
                  <a:t>称为增长</a:t>
                </a:r>
                <a:r>
                  <a:rPr lang="zh-CN" altLang="zh-CN" dirty="0" smtClean="0"/>
                  <a:t>指数</a:t>
                </a:r>
                <a:r>
                  <a:rPr lang="en-US" altLang="zh-CN" dirty="0" smtClean="0"/>
                  <a:t> )</a:t>
                </a:r>
                <a:endParaRPr lang="zh-CN" altLang="zh-CN" dirty="0"/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𝑴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𝒄𝒕</m:t>
                          </m:r>
                        </m:sup>
                      </m:sSup>
                    </m:oMath>
                  </m:oMathPara>
                </a14:m>
                <a:endParaRPr lang="zh-CN" altLang="zh-CN" dirty="0"/>
              </a:p>
              <a:p>
                <a:pPr lvl="1">
                  <a:lnSpc>
                    <a:spcPct val="114000"/>
                  </a:lnSpc>
                </a:pPr>
                <a:r>
                  <a:rPr lang="zh-CN" altLang="zh-CN" dirty="0" smtClean="0"/>
                  <a:t>即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/>
                  <a:t>时，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的</a:t>
                </a:r>
                <a:r>
                  <a:rPr lang="zh-CN" altLang="zh-CN" dirty="0"/>
                  <a:t>增长速度不超过某个指数函数。</a:t>
                </a:r>
              </a:p>
              <a:p>
                <a:pPr lvl="1">
                  <a:lnSpc>
                    <a:spcPct val="114000"/>
                  </a:lnSpc>
                </a:pPr>
                <a:r>
                  <a:rPr lang="zh-CN" altLang="zh-CN" dirty="0"/>
                  <a:t>则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的</a:t>
                </a:r>
                <a:r>
                  <a:rPr lang="en-US" altLang="zh-CN" dirty="0" smtClean="0"/>
                  <a:t> Laplace </a:t>
                </a:r>
                <a:r>
                  <a:rPr lang="zh-CN" altLang="zh-CN" dirty="0" smtClean="0"/>
                  <a:t>变换</a:t>
                </a:r>
                <a:endParaRPr lang="zh-CN" altLang="zh-CN" dirty="0"/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zh-CN" altLang="zh-CN" dirty="0"/>
              </a:p>
              <a:p>
                <a:pPr lvl="1">
                  <a:lnSpc>
                    <a:spcPct val="114000"/>
                  </a:lnSpc>
                </a:pPr>
                <a:r>
                  <a:rPr lang="zh-CN" altLang="zh-CN" dirty="0"/>
                  <a:t>在半平面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𝐑𝐞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/>
                  <a:t>上一定存在，且为解析函数</a:t>
                </a:r>
                <a:r>
                  <a:rPr lang="zh-CN" altLang="zh-CN" dirty="0" smtClean="0"/>
                  <a:t>。</a:t>
                </a:r>
                <a:endParaRPr lang="en-US" altLang="zh-CN" dirty="0" smtClean="0"/>
              </a:p>
              <a:p>
                <a:pPr lvl="1">
                  <a:lnSpc>
                    <a:spcPct val="114000"/>
                  </a:lnSpc>
                </a:pPr>
                <a:r>
                  <a:rPr lang="zh-CN" altLang="zh-CN" dirty="0" smtClean="0"/>
                  <a:t>右</a:t>
                </a:r>
                <a:r>
                  <a:rPr lang="zh-CN" altLang="zh-CN" dirty="0"/>
                  <a:t>端点积分在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𝐑𝐞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/>
                  <a:t>上绝对、一致收敛</a:t>
                </a:r>
                <a:r>
                  <a:rPr lang="zh-CN" altLang="zh-CN" dirty="0" smtClean="0"/>
                  <a:t>。</a:t>
                </a:r>
                <a:endParaRPr lang="en-US" altLang="zh-CN" dirty="0" smtClean="0"/>
              </a:p>
              <a:p>
                <a:pPr>
                  <a:lnSpc>
                    <a:spcPct val="114000"/>
                  </a:lnSpc>
                </a:pPr>
                <a:r>
                  <a:rPr lang="zh-CN" altLang="en-US" dirty="0" smtClean="0"/>
                  <a:t>说明：</a:t>
                </a:r>
                <a:r>
                  <a:rPr lang="zh-CN" altLang="zh-CN" dirty="0" smtClean="0"/>
                  <a:t>条件</a:t>
                </a:r>
                <a:r>
                  <a:rPr lang="zh-CN" altLang="zh-CN" dirty="0"/>
                  <a:t>弱</a:t>
                </a:r>
                <a:r>
                  <a:rPr lang="zh-CN" altLang="zh-CN" dirty="0" smtClean="0"/>
                  <a:t>于</a:t>
                </a:r>
                <a:r>
                  <a:rPr lang="en-US" altLang="zh-CN" dirty="0" smtClean="0"/>
                  <a:t> Fourier </a:t>
                </a:r>
                <a:r>
                  <a:rPr lang="zh-CN" altLang="zh-CN" dirty="0" smtClean="0"/>
                  <a:t>变换，比如</a:t>
                </a:r>
                <a:r>
                  <a:rPr lang="zh-CN" altLang="zh-CN" dirty="0"/>
                  <a:t>单位跃阶函数、</a:t>
                </a:r>
                <a:r>
                  <a:rPr lang="zh-CN" altLang="zh-CN" dirty="0" smtClean="0"/>
                  <a:t>三角函数</a:t>
                </a:r>
                <a:r>
                  <a:rPr lang="zh-CN" altLang="en-US" dirty="0" smtClean="0"/>
                  <a:t>、指数函数、多项式。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473794"/>
                <a:ext cx="8496944" cy="6195566"/>
              </a:xfrm>
              <a:blipFill>
                <a:blip r:embed="rId3" cstate="print"/>
                <a:stretch>
                  <a:fillRect l="-72" t="-1083" r="-5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677F2-4B10-42DC-A563-0C121A34A2BD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9406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</p:spPr>
            <p:txBody>
              <a:bodyPr>
                <a:normAutofit/>
              </a:bodyPr>
              <a:lstStyle/>
              <a:p>
                <a:pPr marL="109728" indent="0">
                  <a:lnSpc>
                    <a:spcPct val="114000"/>
                  </a:lnSpc>
                  <a:buNone/>
                </a:pPr>
                <a:r>
                  <a:rPr lang="zh-CN" altLang="zh-CN" dirty="0" smtClean="0"/>
                  <a:t>计算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zh-CN" dirty="0"/>
                  <a:t>。</a:t>
                </a:r>
              </a:p>
              <a:p>
                <a:pPr>
                  <a:lnSpc>
                    <a:spcPct val="114000"/>
                  </a:lnSpc>
                </a:pPr>
                <a:r>
                  <a:rPr lang="zh-CN" altLang="zh-CN" dirty="0" smtClean="0"/>
                  <a:t>解</a:t>
                </a:r>
                <a:r>
                  <a:rPr lang="zh-CN" altLang="zh-CN" dirty="0"/>
                  <a:t>：</a:t>
                </a:r>
                <a:endParaRPr lang="en-US" altLang="zh-CN" dirty="0" smtClean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</m:d>
                              </m:e>
                              <m:e>
                                <m:nary>
                                  <m:naryPr>
                                    <m:limLoc m:val="subSup"/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  <m:sup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p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  <m:d>
                                      <m:d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𝝉</m:t>
                                        </m:r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</m:d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  <m:d>
                                      <m:d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𝝉</m:t>
                                        </m:r>
                                      </m:e>
                                    </m:d>
                                    <m:r>
                                      <m:rPr>
                                        <m:nor/>
                                      </m:rPr>
                                      <a:rPr lang="en-US" altLang="zh-CN"/>
                                      <m:t>d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𝝉</m:t>
                                    </m:r>
                                  </m:e>
                                </m:nary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limLoc m:val="subSup"/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  <m:sup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p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  <m:d>
                                      <m:d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𝝉</m:t>
                                        </m:r>
                                      </m:e>
                                    </m:d>
                                    <m:r>
                                      <m:rPr>
                                        <m:nor/>
                                      </m:rPr>
                                      <a:rPr lang="en-US" altLang="zh-CN"/>
                                      <m:t>d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𝝉</m:t>
                                    </m:r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𝝉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zh-CN" altLang="zh-CN" dirty="0"/>
                  <a:t>非零区间</a:t>
                </a:r>
                <a:r>
                  <a:rPr lang="zh-CN" altLang="zh-CN" dirty="0" smtClean="0"/>
                  <a:t>为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i="1">
                        <a:latin typeface="Cambria Math"/>
                      </a:rPr>
                      <m:t>𝝉</m:t>
                    </m:r>
                    <m:r>
                      <a:rPr lang="en-US" altLang="zh-CN" i="1">
                        <a:latin typeface="Cambria Math"/>
                      </a:rPr>
                      <m:t>−</m:t>
                    </m:r>
                    <m:r>
                      <a:rPr lang="en-US" altLang="zh-CN" i="1">
                        <a:latin typeface="Cambria Math"/>
                      </a:rPr>
                      <m:t>𝒂</m:t>
                    </m:r>
                    <m:r>
                      <a:rPr lang="en-US" altLang="zh-CN" i="1">
                        <a:latin typeface="Cambria Math"/>
                      </a:rPr>
                      <m:t>&gt;</m:t>
                    </m:r>
                    <m:r>
                      <a:rPr lang="en-US" altLang="zh-CN" i="1">
                        <a:latin typeface="Cambria Math"/>
                      </a:rPr>
                      <m:t>𝟎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altLang="zh-CN" dirty="0" smtClean="0"/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</m:d>
                  </m:oMath>
                </a14:m>
                <a:r>
                  <a:rPr lang="zh-CN" altLang="zh-CN" dirty="0"/>
                  <a:t>非零区间</a:t>
                </a:r>
                <a:r>
                  <a:rPr lang="zh-CN" altLang="zh-CN" dirty="0" smtClean="0"/>
                  <a:t>为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𝒕</m:t>
                    </m:r>
                    <m:r>
                      <a:rPr lang="en-US" altLang="zh-CN" i="1">
                        <a:latin typeface="Cambria Math"/>
                      </a:rPr>
                      <m:t>−</m:t>
                    </m:r>
                    <m:r>
                      <a:rPr lang="en-US" altLang="zh-CN" i="1">
                        <a:latin typeface="Cambria Math"/>
                      </a:rPr>
                      <m:t>𝝉</m:t>
                    </m:r>
                    <m:r>
                      <a:rPr lang="en-US" altLang="zh-CN" i="1">
                        <a:latin typeface="Cambria Math"/>
                      </a:rPr>
                      <m:t>&gt;</m:t>
                    </m:r>
                    <m:r>
                      <a:rPr lang="en-US" altLang="zh-CN" i="1">
                        <a:latin typeface="Cambria Math"/>
                      </a:rPr>
                      <m:t>𝟎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endParaRPr lang="en-US" altLang="zh-CN" dirty="0" smtClean="0"/>
              </a:p>
              <a:p>
                <a:pPr>
                  <a:lnSpc>
                    <a:spcPct val="114000"/>
                  </a:lnSpc>
                </a:pPr>
                <a:r>
                  <a:rPr lang="zh-CN" altLang="en-US" dirty="0" smtClean="0"/>
                  <a:t>总之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b="1" i="1">
                        <a:latin typeface="Cambria Math"/>
                      </a:rPr>
                      <m:t>𝒂</m:t>
                    </m:r>
                    <m:r>
                      <a:rPr lang="en-US" altLang="zh-CN" b="1" i="1">
                        <a:latin typeface="Cambria Math"/>
                      </a:rPr>
                      <m:t>&lt;</m:t>
                    </m:r>
                    <m:r>
                      <a:rPr lang="en-US" altLang="zh-CN" b="1" i="1">
                        <a:latin typeface="Cambria Math"/>
                      </a:rPr>
                      <m:t>𝝉</m:t>
                    </m:r>
                    <m:r>
                      <a:rPr lang="en-US" altLang="zh-CN" b="1" i="1">
                        <a:latin typeface="Cambria Math"/>
                      </a:rPr>
                      <m:t>&lt;</m:t>
                    </m:r>
                    <m:r>
                      <a:rPr lang="en-US" altLang="zh-CN" b="1" i="1">
                        <a:latin typeface="Cambria Math"/>
                      </a:rPr>
                      <m:t>𝒕</m:t>
                    </m:r>
                  </m:oMath>
                </a14:m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  <a:blipFill>
                <a:blip r:embed="rId3" cstate="print"/>
                <a:stretch>
                  <a:fillRect l="-217" t="-1136" r="-1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60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699792" y="3407295"/>
            <a:ext cx="3816424" cy="102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724128" y="2924944"/>
            <a:ext cx="432048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584404" y="3306219"/>
            <a:ext cx="2452092" cy="1130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8F51-3DDD-4B76-BEAE-B9D6EB0DCF72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6645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8864" y="260648"/>
            <a:ext cx="8229600" cy="864096"/>
          </a:xfrm>
        </p:spPr>
        <p:txBody>
          <a:bodyPr/>
          <a:lstStyle/>
          <a:p>
            <a:r>
              <a:rPr lang="zh-CN" altLang="en-US" dirty="0" smtClean="0"/>
              <a:t>卷积的性质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41176" y="1052736"/>
                <a:ext cx="8784976" cy="5616624"/>
              </a:xfrm>
            </p:spPr>
            <p:txBody>
              <a:bodyPr>
                <a:normAutofit/>
              </a:bodyPr>
              <a:lstStyle/>
              <a:p>
                <a:pPr marL="624078" indent="-514350">
                  <a:lnSpc>
                    <a:spcPct val="124000"/>
                  </a:lnSpc>
                  <a:buFont typeface="+mj-lt"/>
                  <a:buAutoNum type="arabicPeriod"/>
                </a:pPr>
                <a:r>
                  <a:rPr lang="zh-CN" altLang="en-US" dirty="0" smtClean="0"/>
                  <a:t>不等式</a:t>
                </a:r>
                <a14:m>
                  <m:oMath xmlns:m="http://schemas.openxmlformats.org/officeDocument/2006/math">
                    <m:r>
                      <a:rPr lang="zh-CN" altLang="en-US" dirty="0" smtClean="0">
                        <a:latin typeface="Cambria Math" panose="02040503050406030204" pitchFamily="18" charset="0"/>
                      </a:rPr>
                      <m:t>：</m:t>
                    </m:r>
                    <m:d>
                      <m:dPr>
                        <m:begChr m:val="|"/>
                        <m:endChr m:val="|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|"/>
                        <m:endChr m:val="|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d>
                  </m:oMath>
                </a14:m>
                <a:endParaRPr lang="zh-CN" altLang="zh-CN" dirty="0"/>
              </a:p>
              <a:p>
                <a:pPr marL="624078" lvl="0" indent="-514350">
                  <a:lnSpc>
                    <a:spcPct val="124000"/>
                  </a:lnSpc>
                  <a:buFont typeface="+mj-lt"/>
                  <a:buAutoNum type="arabicPeriod" startAt="2"/>
                </a:pPr>
                <a:r>
                  <a:rPr lang="zh-CN" altLang="zh-CN" u="sng" dirty="0">
                    <a:solidFill>
                      <a:srgbClr val="FF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交换律</a:t>
                </a:r>
                <a:r>
                  <a:rPr lang="zh-CN" altLang="zh-CN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endParaRPr lang="zh-CN" altLang="zh-CN" dirty="0"/>
              </a:p>
              <a:p>
                <a:pPr marL="624078" indent="-514350">
                  <a:lnSpc>
                    <a:spcPct val="124000"/>
                  </a:lnSpc>
                  <a:buFont typeface="+mj-lt"/>
                  <a:buAutoNum type="arabicPeriod" startAt="3"/>
                </a:pPr>
                <a:r>
                  <a:rPr lang="zh-CN" altLang="zh-CN" dirty="0"/>
                  <a:t>分配律：</a:t>
                </a:r>
                <a:endParaRPr lang="en-US" altLang="zh-CN" dirty="0" smtClean="0"/>
              </a:p>
              <a:p>
                <a:pPr marL="109728" indent="0">
                  <a:lnSpc>
                    <a:spcPct val="12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624078" lvl="0" indent="-514350">
                  <a:lnSpc>
                    <a:spcPct val="124000"/>
                  </a:lnSpc>
                  <a:buFont typeface="+mj-lt"/>
                  <a:buAutoNum type="arabicPeriod" startAt="4"/>
                </a:pPr>
                <a:r>
                  <a:rPr lang="zh-CN" altLang="zh-CN" u="sng" dirty="0">
                    <a:solidFill>
                      <a:srgbClr val="FF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结合律</a:t>
                </a:r>
                <a:r>
                  <a:rPr lang="zh-CN" altLang="zh-CN" dirty="0"/>
                  <a:t>：</a:t>
                </a:r>
                <a:endParaRPr lang="en-US" altLang="zh-CN" dirty="0" smtClean="0"/>
              </a:p>
              <a:p>
                <a:pPr marL="109728" lvl="0" indent="0">
                  <a:lnSpc>
                    <a:spcPct val="12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624078" lvl="0" indent="-514350">
                  <a:lnSpc>
                    <a:spcPct val="124000"/>
                  </a:lnSpc>
                  <a:buFont typeface="+mj-lt"/>
                  <a:buAutoNum type="arabicPeriod" startAt="5"/>
                </a:pPr>
                <a:r>
                  <a:rPr lang="zh-CN" altLang="zh-CN" u="sng" dirty="0">
                    <a:solidFill>
                      <a:srgbClr val="FF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卷积定理</a:t>
                </a:r>
                <a:r>
                  <a:rPr lang="zh-CN" altLang="zh-CN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满足</a:t>
                </a:r>
                <a:r>
                  <a:rPr lang="en-US" altLang="zh-CN" dirty="0" smtClean="0"/>
                  <a:t> LT </a:t>
                </a:r>
                <a:r>
                  <a:rPr lang="zh-CN" altLang="zh-CN" dirty="0" smtClean="0"/>
                  <a:t>存在</a:t>
                </a:r>
                <a:r>
                  <a:rPr lang="zh-CN" altLang="zh-CN" dirty="0"/>
                  <a:t>定理中条件，且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>
                        <a:latin typeface="ESSTIXThirteen" panose="00000400000000000000" pitchFamily="2" charset="0"/>
                      </a:rPr>
                      <m:t>L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zh-CN" dirty="0"/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zh-CN" altLang="zh-CN" dirty="0" smtClean="0"/>
                  <a:t>的</a:t>
                </a:r>
                <a:r>
                  <a:rPr lang="en-US" altLang="zh-CN" dirty="0" smtClean="0"/>
                  <a:t>LT </a:t>
                </a:r>
                <a:r>
                  <a:rPr lang="zh-CN" altLang="zh-CN" dirty="0" smtClean="0"/>
                  <a:t>存在</a:t>
                </a:r>
                <a:r>
                  <a:rPr lang="zh-CN" altLang="zh-CN" dirty="0"/>
                  <a:t>，且</a:t>
                </a:r>
              </a:p>
              <a:p>
                <a:pPr marL="109728" indent="0">
                  <a:lnSpc>
                    <a:spcPct val="12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en-US" altLang="zh-CN" i="1" dirty="0"/>
              </a:p>
              <a:p>
                <a:pPr marL="109728" indent="0">
                  <a:lnSpc>
                    <a:spcPct val="12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176" y="1052736"/>
                <a:ext cx="8784976" cy="5616624"/>
              </a:xfrm>
              <a:blipFill>
                <a:blip r:embed="rId2" cstate="print"/>
                <a:stretch>
                  <a:fillRect l="-69" t="-651" r="-13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61</a:t>
            </a:fld>
            <a:endParaRPr lang="zh-CN" altLang="en-US" dirty="0"/>
          </a:p>
        </p:txBody>
      </p:sp>
      <p:sp>
        <p:nvSpPr>
          <p:cNvPr id="7" name="矩形 6">
            <a:hlinkClick r:id="rId3" action="ppaction://hlinksldjump"/>
          </p:cNvPr>
          <p:cNvSpPr/>
          <p:nvPr/>
        </p:nvSpPr>
        <p:spPr>
          <a:xfrm>
            <a:off x="1043608" y="1772816"/>
            <a:ext cx="93610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hlinkClick r:id="rId4" action="ppaction://hlinksldjump"/>
          </p:cNvPr>
          <p:cNvSpPr/>
          <p:nvPr/>
        </p:nvSpPr>
        <p:spPr>
          <a:xfrm>
            <a:off x="1005834" y="3413178"/>
            <a:ext cx="93610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hlinkClick r:id="rId5" action="ppaction://hlinksldjump"/>
          </p:cNvPr>
          <p:cNvSpPr/>
          <p:nvPr/>
        </p:nvSpPr>
        <p:spPr>
          <a:xfrm>
            <a:off x="1043608" y="4491991"/>
            <a:ext cx="129614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40CA0-415F-4322-A61B-C192B0E79C5A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98601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935596" y="620688"/>
                <a:ext cx="7704856" cy="590465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dirty="0"/>
                  <a:t>不难验证，更一般的</a:t>
                </a:r>
                <a:r>
                  <a:rPr lang="zh-CN" altLang="zh-CN" dirty="0" smtClean="0"/>
                  <a:t>情况</a:t>
                </a:r>
                <a:endParaRPr lang="zh-CN" altLang="zh-CN" dirty="0"/>
              </a:p>
              <a:p>
                <a:pPr marL="109728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∗⋯∗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200000"/>
                  </a:lnSpc>
                </a:pPr>
                <a:r>
                  <a:rPr lang="zh-CN" altLang="zh-CN" dirty="0" smtClean="0"/>
                  <a:t>对于</a:t>
                </a:r>
                <a:r>
                  <a:rPr lang="en-US" altLang="zh-CN" dirty="0" smtClean="0"/>
                  <a:t> Fourier </a:t>
                </a:r>
                <a:r>
                  <a:rPr lang="zh-CN" altLang="zh-CN" dirty="0" smtClean="0"/>
                  <a:t>变换</a:t>
                </a:r>
                <a:r>
                  <a:rPr lang="zh-CN" altLang="zh-CN" dirty="0"/>
                  <a:t>还有</a:t>
                </a:r>
                <a:endParaRPr lang="en-US" altLang="zh-CN" dirty="0" smtClean="0"/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F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den>
                      </m:f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b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:pPr marL="109728" indent="0">
                  <a:lnSpc>
                    <a:spcPct val="150000"/>
                  </a:lnSpc>
                  <a:buNone/>
                </a:pPr>
                <a:r>
                  <a:rPr lang="en-US" altLang="zh-CN" dirty="0" smtClean="0"/>
                  <a:t>   </a:t>
                </a:r>
                <a:r>
                  <a:rPr lang="zh-CN" altLang="zh-CN" dirty="0" smtClean="0"/>
                  <a:t>其中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/>
                  <a:t>为实数</a:t>
                </a:r>
                <a:r>
                  <a:rPr lang="zh-CN" altLang="zh-CN" dirty="0" smtClean="0"/>
                  <a:t>。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zh-CN" dirty="0" smtClean="0"/>
                  <a:t>而对于</a:t>
                </a:r>
                <a:r>
                  <a:rPr lang="en-US" altLang="zh-CN" dirty="0" smtClean="0"/>
                  <a:t> Laplace </a:t>
                </a:r>
                <a:r>
                  <a:rPr lang="zh-CN" altLang="zh-CN" dirty="0" smtClean="0"/>
                  <a:t>变换</a:t>
                </a:r>
                <a:r>
                  <a:rPr lang="zh-CN" altLang="zh-CN" dirty="0"/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为</a:t>
                </a:r>
                <a:r>
                  <a:rPr lang="zh-CN" altLang="zh-CN" dirty="0"/>
                  <a:t>复变函数，因此没有类似性质。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5596" y="620688"/>
                <a:ext cx="7704856" cy="5904656"/>
              </a:xfrm>
              <a:blipFill>
                <a:blip r:embed="rId3" cstate="print"/>
                <a:stretch>
                  <a:fillRect r="-2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62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D735-9FE5-4CF2-AC37-B5C2090BB0FA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51032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83568" y="404664"/>
                <a:ext cx="8208912" cy="6356176"/>
              </a:xfrm>
            </p:spPr>
            <p:txBody>
              <a:bodyPr>
                <a:normAutofit fontScale="77500" lnSpcReduction="20000"/>
              </a:bodyPr>
              <a:lstStyle/>
              <a:p>
                <a:pPr marL="109728" indent="0">
                  <a:lnSpc>
                    <a:spcPct val="124000"/>
                  </a:lnSpc>
                  <a:buNone/>
                </a:pPr>
                <a:r>
                  <a:rPr lang="zh-CN" altLang="zh-CN" sz="3600" dirty="0" smtClean="0"/>
                  <a:t>计算</a:t>
                </a:r>
                <a:r>
                  <a:rPr lang="en-US" altLang="zh-CN" sz="36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3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36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altLang="zh-CN" sz="3600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  <m:r>
                      <a:rPr lang="en-US" altLang="zh-CN" sz="3600" b="1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zh-CN" altLang="zh-CN" sz="3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36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altLang="zh-CN" sz="3600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zh-CN" sz="3600" dirty="0"/>
                  <a:t>。</a:t>
                </a:r>
              </a:p>
              <a:p>
                <a:pPr>
                  <a:lnSpc>
                    <a:spcPct val="124000"/>
                  </a:lnSpc>
                </a:pPr>
                <a:r>
                  <a:rPr lang="zh-CN" altLang="zh-CN" dirty="0" smtClean="0"/>
                  <a:t>解</a:t>
                </a:r>
                <a:r>
                  <a:rPr lang="zh-CN" altLang="zh-CN" dirty="0"/>
                  <a:t>：方法一，直接计算，</a:t>
                </a:r>
              </a:p>
              <a:p>
                <a:pPr marL="109728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eqArr>
                                </m:e>
                              </m:d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𝝉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eqAr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p>
                          </m:sSup>
                          <m:nary>
                            <m:naryPr>
                              <m:limLoc m:val="subSup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altLang="zh-CN"/>
                                <m:t>d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eqAr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eqArr>
                                </m:e>
                              </m:d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den>
                              </m:f>
                            </m:e>
                          </m:nary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3568" y="404664"/>
                <a:ext cx="8208912" cy="6356176"/>
              </a:xfrm>
              <a:blipFill>
                <a:blip r:embed="rId3" cstate="print"/>
                <a:stretch>
                  <a:fillRect l="-148" t="-1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63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572000" y="1155179"/>
            <a:ext cx="4104456" cy="1130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143167" y="1571295"/>
            <a:ext cx="436945" cy="486123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7269851" y="1571296"/>
            <a:ext cx="686525" cy="56156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141681" y="3717033"/>
            <a:ext cx="718351" cy="56336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6265052" y="3676407"/>
            <a:ext cx="971244" cy="56336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F573-02FD-4622-88E2-5A5A368DF138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6645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75556" y="501824"/>
                <a:ext cx="8100900" cy="5904656"/>
              </a:xfrm>
            </p:spPr>
            <p:txBody>
              <a:bodyPr/>
              <a:lstStyle/>
              <a:p>
                <a:pPr>
                  <a:lnSpc>
                    <a:spcPct val="125000"/>
                  </a:lnSpc>
                </a:pPr>
                <a:r>
                  <a:rPr lang="zh-CN" altLang="zh-CN" dirty="0" smtClean="0"/>
                  <a:t>方法二：利用卷积定理以及</a:t>
                </a:r>
                <a:endParaRPr lang="en-US" altLang="zh-CN" dirty="0" smtClean="0"/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p>
                          </m:sSup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 smtClean="0"/>
                  <a:t>可知</a:t>
                </a:r>
                <a:endParaRPr lang="zh-CN" altLang="zh-CN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556" y="501824"/>
                <a:ext cx="8100900" cy="5904656"/>
              </a:xfrm>
              <a:blipFill>
                <a:blip r:embed="rId3" cstate="print"/>
                <a:stretch>
                  <a:fillRect t="-4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64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915816" y="3645024"/>
            <a:ext cx="2232248" cy="1130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6660-AAE7-429E-B8C3-4F7C32062961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6645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971600" y="501824"/>
                <a:ext cx="7632848" cy="5904656"/>
              </a:xfrm>
            </p:spPr>
            <p:txBody>
              <a:bodyPr>
                <a:normAutofit/>
              </a:bodyPr>
              <a:lstStyle/>
              <a:p>
                <a:pPr marL="109728" indent="0">
                  <a:lnSpc>
                    <a:spcPct val="125000"/>
                  </a:lnSpc>
                  <a:buNone/>
                </a:pPr>
                <a:r>
                  <a:rPr lang="zh-CN" altLang="zh-CN" dirty="0" smtClean="0"/>
                  <a:t>利用卷积定理证明</a:t>
                </a:r>
                <a:endParaRPr lang="en-US" altLang="zh-CN" dirty="0" smtClean="0"/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/>
                                <m:t>d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nary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 smtClean="0"/>
                  <a:t>证明</a:t>
                </a:r>
                <a:r>
                  <a:rPr lang="zh-CN" altLang="zh-CN" dirty="0"/>
                  <a:t>：</a:t>
                </a: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zh-CN"/>
                                <m:t>d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nary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zh-CN"/>
                                <m:t>⋅1</m:t>
                              </m:r>
                              <m:r>
                                <m:rPr>
                                  <m:nor/>
                                </m:rPr>
                                <a:rPr lang="en-US" altLang="zh-CN"/>
                                <m:t>d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1600" y="501824"/>
                <a:ext cx="7632848" cy="5904656"/>
              </a:xfrm>
              <a:blipFill>
                <a:blip r:embed="rId3" cstate="print"/>
                <a:stretch>
                  <a:fillRect l="-160" t="-4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65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C6944-9BEC-44F5-B66D-FED98890CB2D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6645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83568" y="476672"/>
                <a:ext cx="7776864" cy="6381328"/>
              </a:xfrm>
            </p:spPr>
            <p:txBody>
              <a:bodyPr>
                <a:normAutofit/>
              </a:bodyPr>
              <a:lstStyle/>
              <a:p>
                <a:r>
                  <a:rPr lang="zh-CN" altLang="zh-CN" dirty="0" smtClean="0"/>
                  <a:t>利用卷积求</a:t>
                </a:r>
                <a:r>
                  <a:rPr lang="en-US" altLang="zh-CN" dirty="0" smtClean="0"/>
                  <a:t> Laplace </a:t>
                </a:r>
                <a:r>
                  <a:rPr lang="zh-CN" altLang="zh-CN" dirty="0" smtClean="0"/>
                  <a:t>逆变换。</a:t>
                </a:r>
                <a:endParaRPr lang="en-US" altLang="zh-CN" dirty="0" smtClean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dirty="0"/>
              </a:p>
              <a:p>
                <a:r>
                  <a:rPr lang="zh-CN" altLang="zh-CN" dirty="0" smtClean="0"/>
                  <a:t>解</a:t>
                </a:r>
                <a:r>
                  <a:rPr lang="zh-CN" altLang="zh-CN" dirty="0"/>
                  <a:t>：注意</a:t>
                </a:r>
                <a:endParaRPr lang="en-US" altLang="zh-CN" dirty="0" smtClean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p>
                          </m:sSup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𝒌𝒕</m:t>
                              </m:r>
                            </m:e>
                          </m:func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r>
                  <a:rPr lang="zh-CN" altLang="zh-CN" dirty="0" smtClean="0"/>
                  <a:t>故</a:t>
                </a:r>
                <a:endParaRPr lang="zh-CN" altLang="zh-CN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fun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3568" y="476672"/>
                <a:ext cx="7776864" cy="6381328"/>
              </a:xfrm>
              <a:blipFill>
                <a:blip r:embed="rId3" cstate="print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66</a:t>
            </a:fld>
            <a:endParaRPr lang="zh-CN" altLang="en-US" dirty="0"/>
          </a:p>
        </p:txBody>
      </p:sp>
      <p:sp>
        <p:nvSpPr>
          <p:cNvPr id="2" name="矩形 1">
            <a:hlinkClick r:id="rId4" action="ppaction://hlinksldjump"/>
          </p:cNvPr>
          <p:cNvSpPr/>
          <p:nvPr/>
        </p:nvSpPr>
        <p:spPr>
          <a:xfrm>
            <a:off x="3203848" y="5805264"/>
            <a:ext cx="1224136" cy="36004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454624" y="5805264"/>
            <a:ext cx="191757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33829-7358-4AAB-9319-2AF06E1E681A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6645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260648"/>
                <a:ext cx="8424936" cy="6192688"/>
              </a:xfrm>
            </p:spPr>
            <p:txBody>
              <a:bodyPr>
                <a:normAutofit fontScale="92500" lnSpcReduction="20000"/>
              </a:bodyPr>
              <a:lstStyle/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𝟏𝟑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 smtClean="0"/>
                  <a:t>解</a:t>
                </a:r>
                <a:r>
                  <a:rPr lang="zh-CN" altLang="zh-CN" dirty="0"/>
                  <a:t>：注意</a:t>
                </a:r>
                <a:endParaRPr lang="en-US" altLang="zh-CN" dirty="0" smtClean="0"/>
              </a:p>
              <a:p>
                <a:pPr marL="109728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𝒂𝒕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𝒌𝒕</m:t>
                              </m:r>
                            </m:e>
                          </m:func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 smtClean="0"/>
                  <a:t>故</a:t>
                </a:r>
                <a:endParaRPr lang="zh-CN" altLang="zh-CN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𝟏𝟑</m:t>
                              </m:r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𝟏𝟑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func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260648"/>
                <a:ext cx="8424936" cy="6192688"/>
              </a:xfr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67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0C84-674B-47C7-9117-3A5B60414291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5479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404664"/>
                <a:ext cx="8424936" cy="5904656"/>
              </a:xfrm>
            </p:spPr>
            <p:txBody>
              <a:bodyPr>
                <a:normAutofit fontScale="85000" lnSpcReduction="10000"/>
              </a:bodyPr>
              <a:lstStyle/>
              <a:p>
                <a:pPr marL="109728" indent="0">
                  <a:lnSpc>
                    <a:spcPct val="12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func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sup>
                          </m:sSup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func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sup>
                          </m:sSup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func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𝟔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𝝉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func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𝟓𝟒</m:t>
                          </m:r>
                        </m:den>
                      </m:f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func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𝐜𝐨𝐬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24000"/>
                  </a:lnSpc>
                </a:pPr>
                <a:r>
                  <a:rPr lang="zh-CN" altLang="zh-CN" dirty="0"/>
                  <a:t>注意：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/>
                          </a:rPr>
                        </m:ctrlPr>
                      </m:funcPr>
                      <m:fNam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func>
                    <m:r>
                      <a:rPr lang="en-US" altLang="zh-CN" b="1" i="1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zh-CN" altLang="zh-CN" i="1">
                            <a:latin typeface="Cambria Math"/>
                          </a:rPr>
                        </m:ctrlPr>
                      </m:funcPr>
                      <m:fNam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func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𝐜𝐨𝐬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𝐜𝐨𝐬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404664"/>
                <a:ext cx="8424936" cy="5904656"/>
              </a:xfr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68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0C84-674B-47C7-9117-3A5B60414291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627784" y="1801844"/>
            <a:ext cx="1584176" cy="56336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366556" y="1801844"/>
            <a:ext cx="2653716" cy="563362"/>
          </a:xfrm>
          <a:prstGeom prst="roundRect">
            <a:avLst/>
          </a:prstGeom>
          <a:solidFill>
            <a:srgbClr val="FFC000">
              <a:alpha val="10000"/>
            </a:srgb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321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</p:spPr>
            <p:txBody>
              <a:bodyPr>
                <a:normAutofit fontScale="77500" lnSpcReduction="20000"/>
              </a:bodyPr>
              <a:lstStyle/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zh-CN" dirty="0"/>
              </a:p>
              <a:p>
                <a:r>
                  <a:rPr lang="zh-CN" altLang="zh-CN" dirty="0" smtClean="0"/>
                  <a:t>解</a:t>
                </a:r>
                <a:r>
                  <a:rPr lang="zh-CN" altLang="zh-CN" dirty="0"/>
                  <a:t>：注意</a:t>
                </a:r>
                <a:endParaRPr lang="en-US" altLang="zh-CN" dirty="0" smtClean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𝒌𝒕</m:t>
                              </m:r>
                            </m:e>
                          </m:func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0" smtClean="0">
                                  <a:latin typeface="Cambria Math"/>
                                </a:rPr>
                                <m:t>𝐜𝐨𝐬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𝒌𝒕</m:t>
                              </m:r>
                            </m:e>
                          </m:func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/>
                            </a:rPr>
                            <m:t>𝒔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r>
                  <a:rPr lang="zh-CN" altLang="zh-CN" dirty="0" smtClean="0"/>
                  <a:t>故</a:t>
                </a:r>
                <a:endParaRPr lang="zh-CN" altLang="zh-CN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𝒂𝒕</m:t>
                          </m:r>
                        </m:e>
                      </m:fun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𝒂𝒕</m:t>
                          </m:r>
                        </m:e>
                      </m:func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func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𝐜𝐨𝐬</m:t>
                              </m:r>
                            </m:fNam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𝝉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fNam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𝒂𝒕</m:t>
                                  </m:r>
                                </m:e>
                              </m:func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𝝉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𝒂𝒕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𝝉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𝒂𝒕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69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B19CE-AC65-44FC-AED2-13953D5E83F2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5254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75556" y="501824"/>
                <a:ext cx="8424936" cy="58326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zh-CN" altLang="zh-CN" dirty="0" smtClean="0"/>
                  <a:t>证明中涉及到如下四个概念：</a:t>
                </a:r>
                <a:endParaRPr lang="zh-CN" altLang="zh-CN" sz="2000" dirty="0"/>
              </a:p>
              <a:p>
                <a:pPr marL="624078" lvl="0" indent="-514350">
                  <a:buFont typeface="+mj-lt"/>
                  <a:buAutoNum type="arabicPeriod"/>
                </a:pPr>
                <a:r>
                  <a:rPr lang="zh-CN" altLang="zh-CN" dirty="0"/>
                  <a:t>广义积分绝对收敛的</a:t>
                </a:r>
                <a:r>
                  <a:rPr lang="zh-CN" altLang="zh-CN" dirty="0" smtClean="0"/>
                  <a:t>判断：</a:t>
                </a:r>
                <a:r>
                  <a:rPr lang="zh-CN" altLang="zh-CN" dirty="0"/>
                  <a:t>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zh-CN" altLang="zh-CN" sz="2000" dirty="0"/>
              </a:p>
              <a:p>
                <a:pPr marL="109728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𝝍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𝝋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/>
                        </a:rPr>
                        <m:t>,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&lt;∞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⇒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𝝋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&lt;∞</m:t>
                      </m:r>
                    </m:oMath>
                  </m:oMathPara>
                </a14:m>
                <a:endParaRPr lang="zh-CN" altLang="zh-CN" sz="2000" dirty="0"/>
              </a:p>
              <a:p>
                <a:pPr marL="624078" lvl="0" indent="-514350">
                  <a:buFont typeface="+mj-lt"/>
                  <a:buAutoNum type="arabicPeriod" startAt="2"/>
                </a:pPr>
                <a:r>
                  <a:rPr lang="zh-CN" altLang="zh-CN" dirty="0" smtClean="0"/>
                  <a:t>一致</a:t>
                </a:r>
                <a:r>
                  <a:rPr lang="zh-CN" altLang="zh-CN" dirty="0"/>
                  <a:t>收敛：即与参数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zh-CN" altLang="zh-CN" dirty="0"/>
                  <a:t>的选取无关</a:t>
                </a:r>
                <a:r>
                  <a:rPr lang="zh-CN" altLang="zh-CN" dirty="0" smtClean="0"/>
                  <a:t>。</a:t>
                </a:r>
                <a:endParaRPr lang="en-US" altLang="zh-CN" dirty="0" smtClean="0"/>
              </a:p>
              <a:p>
                <a:r>
                  <a:rPr lang="zh-CN" altLang="zh-CN" dirty="0" smtClean="0"/>
                  <a:t>若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zh-CN" altLang="zh-CN" dirty="0"/>
                  <a:t>且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zh-CN" altLang="zh-CN" dirty="0"/>
                  <a:t>绝对可积，则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zh-CN" altLang="zh-CN" dirty="0"/>
                  <a:t>是绝对、一致可积的。</a:t>
                </a:r>
                <a:endParaRPr lang="zh-CN" altLang="zh-CN" sz="2000" dirty="0"/>
              </a:p>
              <a:p>
                <a:pPr marL="624078" lvl="0" indent="-514350">
                  <a:buFont typeface="+mj-lt"/>
                  <a:buAutoNum type="arabicPeriod" startAt="3"/>
                </a:pPr>
                <a:r>
                  <a:rPr lang="zh-CN" altLang="zh-CN" dirty="0"/>
                  <a:t>复变函数解析：即处处可微，也称全纯、正则。</a:t>
                </a:r>
                <a:endParaRPr lang="zh-CN" altLang="zh-CN" sz="2000" dirty="0"/>
              </a:p>
              <a:p>
                <a:pPr marL="624078" lvl="0" indent="-514350">
                  <a:buFont typeface="+mj-lt"/>
                  <a:buAutoNum type="arabicPeriod" startAt="4"/>
                </a:pPr>
                <a:r>
                  <a:rPr lang="zh-CN" altLang="zh-CN" dirty="0"/>
                  <a:t>积分与微分换序：</a:t>
                </a:r>
                <a:endParaRPr lang="zh-CN" altLang="zh-CN" sz="2000" dirty="0"/>
              </a:p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den>
                    </m:f>
                  </m:oMath>
                </a14:m>
                <a:r>
                  <a:rPr lang="zh-CN" altLang="zh-CN" dirty="0" smtClean="0"/>
                  <a:t>连续</a:t>
                </a:r>
                <a:r>
                  <a:rPr lang="zh-CN" altLang="en-US" dirty="0" smtClean="0"/>
                  <a:t>，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ctrlPr>
                          <a:rPr lang="zh-CN" altLang="zh-C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𝝎</m:t>
                        </m:r>
                      </m:sup>
                      <m:e>
                        <m:f>
                          <m:f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  <m:d>
                              <m:d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zh-CN"/>
                          <m:t>d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nary>
                  </m:oMath>
                </a14:m>
                <a:r>
                  <a:rPr lang="zh-CN" altLang="zh-CN" dirty="0"/>
                  <a:t>一致收敛。</a:t>
                </a:r>
                <a:endParaRPr lang="zh-CN" altLang="zh-CN" sz="2200" dirty="0"/>
              </a:p>
              <a:p>
                <a:r>
                  <a:rPr lang="zh-CN" altLang="zh-CN" dirty="0"/>
                  <a:t>则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ctrlPr>
                          <a:rPr lang="zh-CN" altLang="zh-C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𝝎</m:t>
                        </m:r>
                      </m:sup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zh-CN"/>
                          <m:t>d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nary>
                  </m:oMath>
                </a14:m>
                <a:r>
                  <a:rPr lang="zh-CN" altLang="zh-CN" dirty="0"/>
                  <a:t>可微，且</a:t>
                </a:r>
                <a:endParaRPr lang="en-US" altLang="zh-CN" dirty="0" smtClean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zh-CN" altLang="zh-CN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556" y="501824"/>
                <a:ext cx="8424936" cy="5832648"/>
              </a:xfrm>
              <a:blipFill>
                <a:blip r:embed="rId3" cstate="print"/>
                <a:stretch>
                  <a:fillRect t="-1776" r="-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0EE2C-450E-4A2D-ACFC-060C42BC4B2E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8321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864096"/>
          </a:xfrm>
        </p:spPr>
        <p:txBody>
          <a:bodyPr>
            <a:normAutofit/>
          </a:bodyPr>
          <a:lstStyle/>
          <a:p>
            <a:r>
              <a:rPr lang="zh-CN" altLang="en-US" dirty="0"/>
              <a:t>第四节</a:t>
            </a:r>
            <a:r>
              <a:rPr lang="en-US" altLang="zh-CN" dirty="0"/>
              <a:t>	Laplace</a:t>
            </a:r>
            <a:r>
              <a:rPr lang="zh-CN" altLang="en-US" dirty="0" smtClean="0"/>
              <a:t>逆变换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927344" y="980728"/>
                <a:ext cx="7821120" cy="5637382"/>
              </a:xfrm>
            </p:spPr>
            <p:txBody>
              <a:bodyPr>
                <a:normAutofit fontScale="85000" lnSpcReduction="20000"/>
              </a:bodyPr>
              <a:lstStyle/>
              <a:p>
                <a:pPr marL="624078" lvl="0" indent="-514350">
                  <a:lnSpc>
                    <a:spcPct val="135000"/>
                  </a:lnSpc>
                  <a:buFont typeface="+mj-lt"/>
                  <a:buAutoNum type="arabicPeriod"/>
                </a:pPr>
                <a:r>
                  <a:rPr lang="zh-CN" altLang="zh-CN" dirty="0" smtClean="0"/>
                  <a:t>反演</a:t>
                </a:r>
                <a:r>
                  <a:rPr lang="zh-CN" altLang="zh-CN" dirty="0"/>
                  <a:t>积分公式与</a:t>
                </a:r>
                <a:r>
                  <a:rPr lang="zh-CN" altLang="zh-CN" dirty="0" smtClean="0"/>
                  <a:t>留数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/>
                      <m:t>Res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𝑭</m:t>
                        </m:r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𝒔𝒕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zh-CN" altLang="zh-CN" i="1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d>
                              <m:d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box>
                              <m:box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box>
                          </m:den>
                        </m:f>
                      </m:e>
                    </m:box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</m:oMath>
                </a14:m>
                <a:endParaRPr lang="zh-CN" altLang="zh-CN" dirty="0"/>
              </a:p>
              <a:p>
                <a:pPr marL="624078" lvl="0" indent="-514350">
                  <a:lnSpc>
                    <a:spcPct val="135000"/>
                  </a:lnSpc>
                  <a:buFont typeface="+mj-lt"/>
                  <a:buAutoNum type="arabicPeriod"/>
                </a:pPr>
                <a:r>
                  <a:rPr lang="zh-CN" altLang="zh-CN" dirty="0"/>
                  <a:t>由已知函数的正变换反推，如</a:t>
                </a:r>
              </a:p>
              <a:p>
                <a:pPr marL="109728" indent="0">
                  <a:lnSpc>
                    <a:spcPct val="13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𝛅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𝐬</m:t>
                          </m:r>
                        </m:den>
                      </m:f>
                      <m:r>
                        <a:rPr lang="en-US" altLang="zh-CN" b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𝒌𝒕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 </m:t>
                      </m:r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𝒌𝒕</m:t>
                          </m:r>
                        </m:e>
                      </m:fun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i="1" dirty="0" smtClean="0"/>
              </a:p>
              <a:p>
                <a:pPr marL="109728" indent="0">
                  <a:lnSpc>
                    <a:spcPct val="13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𝒌𝒕</m:t>
                          </m:r>
                        </m:e>
                      </m:fun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 </m:t>
                      </m:r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𝐜𝐨𝐬𝐡</m:t>
                          </m:r>
                        </m:fName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𝒌𝒕</m:t>
                          </m:r>
                        </m:e>
                      </m:fun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 </m:t>
                      </m:r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𝐬𝐢𝐧𝐡</m:t>
                          </m:r>
                        </m:fName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𝒌𝒕</m:t>
                          </m:r>
                        </m:e>
                      </m:fun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zh-CN" dirty="0"/>
              </a:p>
              <a:p>
                <a:pPr marL="624078" lvl="0" indent="-514350">
                  <a:lnSpc>
                    <a:spcPct val="135000"/>
                  </a:lnSpc>
                  <a:buFont typeface="+mj-lt"/>
                  <a:buAutoNum type="arabicPeriod" startAt="3"/>
                </a:pPr>
                <a:r>
                  <a:rPr lang="en-US" altLang="zh-CN" dirty="0"/>
                  <a:t>Laplace</a:t>
                </a:r>
                <a:r>
                  <a:rPr lang="zh-CN" altLang="zh-CN" dirty="0"/>
                  <a:t>变换的性质</a:t>
                </a:r>
              </a:p>
              <a:p>
                <a:pPr marL="109728" indent="0">
                  <a:lnSpc>
                    <a:spcPct val="13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𝒂𝒕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:pPr marL="109728" indent="0">
                  <a:lnSpc>
                    <a:spcPct val="13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 marL="624078" lvl="0" indent="-514350">
                  <a:lnSpc>
                    <a:spcPct val="135000"/>
                  </a:lnSpc>
                  <a:buFont typeface="+mj-lt"/>
                  <a:buAutoNum type="arabicPeriod" startAt="4"/>
                </a:pPr>
                <a:r>
                  <a:rPr lang="zh-CN" altLang="zh-CN" dirty="0"/>
                  <a:t>部分分式</a:t>
                </a:r>
              </a:p>
              <a:p>
                <a:pPr marL="624078" lvl="0" indent="-514350">
                  <a:lnSpc>
                    <a:spcPct val="135000"/>
                  </a:lnSpc>
                  <a:buFont typeface="+mj-lt"/>
                  <a:buAutoNum type="arabicPeriod" startAt="4"/>
                </a:pPr>
                <a:r>
                  <a:rPr lang="zh-CN" altLang="zh-CN" dirty="0" smtClean="0"/>
                  <a:t>卷积定理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pitchFamily="18" charset="0"/>
                      </a:rPr>
                      <m:t>：</m:t>
                    </m:r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>
                            <a:latin typeface="ESSTIXThirteen" panose="00000400000000000000" pitchFamily="2" charset="0"/>
                          </a:rPr>
                          <m:t>L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7344" y="980728"/>
                <a:ext cx="7821120" cy="5637382"/>
              </a:xfr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70</a:t>
            </a:fld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4262-74FA-4F37-B3B4-FA17A480AF97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2121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864096"/>
          </a:xfrm>
        </p:spPr>
        <p:txBody>
          <a:bodyPr>
            <a:normAutofit/>
          </a:bodyPr>
          <a:lstStyle/>
          <a:p>
            <a:r>
              <a:rPr lang="zh-CN" altLang="en-US" dirty="0"/>
              <a:t>第五节</a:t>
            </a:r>
            <a:r>
              <a:rPr lang="en-US" altLang="zh-CN" dirty="0"/>
              <a:t>	Laplace</a:t>
            </a:r>
            <a:r>
              <a:rPr lang="zh-CN" altLang="en-US" dirty="0"/>
              <a:t>变换的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97868" y="1268760"/>
                <a:ext cx="8568952" cy="5256584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24000"/>
                  </a:lnSpc>
                </a:pPr>
                <a:r>
                  <a:rPr lang="zh-CN" altLang="zh-CN" dirty="0" smtClean="0"/>
                  <a:t>求解</a:t>
                </a:r>
                <a:r>
                  <a:rPr lang="zh-CN" altLang="zh-CN" dirty="0"/>
                  <a:t>微分、积分方程，计算广义积分</a:t>
                </a:r>
                <a:r>
                  <a:rPr lang="zh-CN" altLang="zh-CN" dirty="0" smtClean="0"/>
                  <a:t>。</a:t>
                </a:r>
                <a:endParaRPr lang="en-US" altLang="zh-CN" dirty="0" smtClean="0"/>
              </a:p>
              <a:p>
                <a:pPr>
                  <a:lnSpc>
                    <a:spcPct val="124000"/>
                  </a:lnSpc>
                </a:pPr>
                <a:r>
                  <a:rPr lang="zh-CN" altLang="zh-CN" dirty="0" smtClean="0"/>
                  <a:t>由微分</a:t>
                </a:r>
                <a:r>
                  <a:rPr lang="zh-CN" altLang="zh-CN" dirty="0"/>
                  <a:t>性质的特点，求解带定解条件</a:t>
                </a:r>
                <a:r>
                  <a:rPr lang="en-US" altLang="zh-CN" dirty="0"/>
                  <a:t>(</a:t>
                </a:r>
                <a:r>
                  <a:rPr lang="zh-CN" altLang="zh-CN" dirty="0"/>
                  <a:t>初边值</a:t>
                </a:r>
                <a:r>
                  <a:rPr lang="en-US" altLang="zh-CN" dirty="0"/>
                  <a:t>)</a:t>
                </a:r>
                <a:r>
                  <a:rPr lang="zh-CN" altLang="zh-CN" dirty="0"/>
                  <a:t>微分方程。</a:t>
                </a:r>
              </a:p>
              <a:p>
                <a:pPr>
                  <a:lnSpc>
                    <a:spcPct val="124000"/>
                  </a:lnSpc>
                </a:pPr>
                <a:r>
                  <a:rPr lang="zh-CN" altLang="zh-CN" dirty="0" smtClean="0"/>
                  <a:t>微分</a:t>
                </a:r>
                <a:r>
                  <a:rPr lang="zh-CN" altLang="zh-CN" dirty="0"/>
                  <a:t>性质：</a:t>
                </a:r>
                <a:endParaRPr lang="zh-CN" altLang="zh-CN" dirty="0" smtClean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)−</m:t>
                      </m:r>
                      <m:nary>
                        <m:naryPr>
                          <m:chr m:val="∑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24000"/>
                  </a:lnSpc>
                </a:pPr>
                <a:r>
                  <a:rPr lang="zh-CN" altLang="zh-CN" dirty="0" smtClean="0"/>
                  <a:t>积分</a:t>
                </a:r>
                <a:r>
                  <a:rPr lang="zh-CN" altLang="zh-CN" dirty="0"/>
                  <a:t>性质：</a:t>
                </a:r>
                <a:endParaRPr lang="zh-CN" altLang="zh-CN" dirty="0" smtClean="0"/>
              </a:p>
              <a:p>
                <a:pPr marL="109728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  <m:e>
                              <m:nary>
                                <m:naryPr>
                                  <m:limLoc m:val="subSup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</m:nary>
                              <m:nary>
                                <m:naryPr>
                                  <m:limLoc m:val="subSup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𝒅𝒕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p>
                                  </m:s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60000"/>
                  </a:lnSpc>
                </a:pPr>
                <a:r>
                  <a:rPr lang="zh-CN" altLang="zh-CN" dirty="0" smtClean="0"/>
                  <a:t>卷积定理</a:t>
                </a:r>
                <a:r>
                  <a:rPr lang="zh-CN" altLang="zh-CN" dirty="0"/>
                  <a:t>：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>
                        <a:latin typeface="ESSTIXThirteen" panose="00000400000000000000" pitchFamily="2" charset="0"/>
                      </a:rPr>
                      <m:t>L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>
                        <a:latin typeface="ESSTIXThirteen" panose="00000400000000000000" pitchFamily="2" charset="0"/>
                      </a:rPr>
                      <m:t>L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nor/>
                      </m:rPr>
                      <a:rPr lang="en-US" altLang="zh-CN">
                        <a:latin typeface="ESSTIXThirteen" panose="00000400000000000000" pitchFamily="2" charset="0"/>
                      </a:rPr>
                      <m:t>L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d>
                  </m:oMath>
                </a14:m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7868" y="1268760"/>
                <a:ext cx="8568952" cy="5256584"/>
              </a:xfrm>
              <a:blipFill>
                <a:blip r:embed="rId3" cstate="print"/>
                <a:stretch>
                  <a:fillRect t="-464" r="-4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71</a:t>
            </a:fld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2D031-4F9C-489C-9989-4C4D7BF766A7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4059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501824"/>
                <a:ext cx="8424936" cy="623954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zh-CN" altLang="zh-CN" dirty="0" smtClean="0"/>
                  <a:t>求解如下初值问题</a:t>
                </a:r>
              </a:p>
              <a:p>
                <a:pPr marL="109728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p>
                                </m:s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d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d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34000"/>
                  </a:lnSpc>
                </a:pPr>
                <a:r>
                  <a:rPr lang="zh-CN" altLang="zh-CN" dirty="0" smtClean="0"/>
                  <a:t>解：由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>
                        <a:latin typeface="ESSTIXThirteen" panose="00000400000000000000" pitchFamily="2" charset="0"/>
                      </a:rPr>
                      <m:t>L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p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r>
                  <a:rPr lang="zh-CN" altLang="zh-CN" dirty="0"/>
                  <a:t>，方程两边</a:t>
                </a:r>
                <a:r>
                  <a:rPr lang="zh-CN" altLang="zh-CN" dirty="0" smtClean="0"/>
                  <a:t>取</a:t>
                </a:r>
                <a:r>
                  <a:rPr lang="en-US" altLang="zh-CN" dirty="0" smtClean="0"/>
                  <a:t> LT </a:t>
                </a:r>
                <a:r>
                  <a:rPr lang="zh-CN" altLang="zh-CN" dirty="0" smtClean="0"/>
                  <a:t>得</a:t>
                </a:r>
                <a:endParaRPr lang="zh-CN" altLang="zh-CN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𝒔𝒀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zh-CN" altLang="zh-CN" dirty="0"/>
              </a:p>
              <a:p>
                <a:pPr marL="109728" indent="0">
                  <a:lnSpc>
                    <a:spcPct val="13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35000"/>
                  </a:lnSpc>
                </a:pPr>
                <a:r>
                  <a:rPr lang="zh-CN" altLang="zh-CN" dirty="0"/>
                  <a:t>解得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𝒀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den>
                      </m:f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zh-CN" altLang="zh-CN" dirty="0"/>
              </a:p>
              <a:p>
                <a:r>
                  <a:rPr lang="zh-CN" altLang="zh-CN" dirty="0"/>
                  <a:t>从而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𝟖</m:t>
                          </m:r>
                        </m:den>
                      </m:f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𝟖</m:t>
                          </m:r>
                        </m:den>
                      </m:f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501824"/>
                <a:ext cx="8424936" cy="6239544"/>
              </a:xfrm>
              <a:blipFill>
                <a:blip r:embed="rId3" cstate="print"/>
                <a:stretch>
                  <a:fillRect t="-1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72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796136" y="3223475"/>
            <a:ext cx="1152128" cy="796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956039" y="4347147"/>
            <a:ext cx="3334744" cy="1012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2E1CE-593B-471A-8064-70A75CD0E705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907704" y="2618105"/>
            <a:ext cx="2160240" cy="378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602240" y="2669634"/>
            <a:ext cx="913976" cy="378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067945" y="2643518"/>
            <a:ext cx="1534296" cy="378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5278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77464" y="394373"/>
                <a:ext cx="7821120" cy="60235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zh-CN" altLang="zh-CN" dirty="0" smtClean="0"/>
                  <a:t>利用留数求逆：</a:t>
                </a:r>
                <a:endParaRPr lang="zh-CN" altLang="zh-CN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𝒀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14000"/>
                  </a:lnSpc>
                </a:pPr>
                <a:r>
                  <a:rPr lang="zh-CN" altLang="en-US" dirty="0" smtClean="0"/>
                  <a:t>其中</a:t>
                </a:r>
                <a:endParaRPr lang="zh-CN" altLang="zh-CN" dirty="0"/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b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b="1" i="1" dirty="0" smtClean="0">
                  <a:latin typeface="Cambria Math" panose="02040503050406030204" pitchFamily="18" charset="0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14000"/>
                  </a:lnSpc>
                </a:pPr>
                <a:r>
                  <a:rPr lang="zh-CN" altLang="zh-CN" dirty="0"/>
                  <a:t>三个一级奇点：</a:t>
                </a: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14000"/>
                  </a:lnSpc>
                </a:pPr>
                <a:r>
                  <a:rPr lang="zh-CN" altLang="zh-CN" dirty="0"/>
                  <a:t>解得</a:t>
                </a: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𝟖</m:t>
                          </m:r>
                        </m:den>
                      </m:f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𝟖</m:t>
                          </m:r>
                        </m:den>
                      </m:f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7464" y="394373"/>
                <a:ext cx="7821120" cy="6023520"/>
              </a:xfrm>
              <a:blipFill>
                <a:blip r:embed="rId3" cstate="print"/>
                <a:stretch>
                  <a:fillRect l="-78" t="-1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73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1319A-CCC7-4E9B-9763-9051FF2FBA21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499992" y="5301208"/>
            <a:ext cx="3888432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1283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9562" y="371520"/>
                <a:ext cx="8316924" cy="6225832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34000"/>
                  </a:lnSpc>
                </a:pPr>
                <a:r>
                  <a:rPr lang="zh-CN" altLang="zh-CN" dirty="0" smtClean="0"/>
                  <a:t>求解如下初边值问题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zh-CN" altLang="zh-CN" dirty="0" smtClean="0"/>
              </a:p>
              <a:p>
                <a:pPr marL="109728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d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e>
                                </m:d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34000"/>
                  </a:lnSpc>
                </a:pPr>
                <a:r>
                  <a:rPr lang="zh-CN" altLang="zh-CN" dirty="0" smtClean="0"/>
                  <a:t>解：方程</a:t>
                </a:r>
                <a:r>
                  <a:rPr lang="zh-CN" altLang="zh-CN" dirty="0"/>
                  <a:t>两边同</a:t>
                </a:r>
                <a:r>
                  <a:rPr lang="zh-CN" altLang="zh-CN" dirty="0" smtClean="0"/>
                  <a:t>取</a:t>
                </a:r>
                <a:r>
                  <a:rPr lang="en-US" altLang="zh-CN" dirty="0" smtClean="0"/>
                  <a:t>LT</a:t>
                </a:r>
                <a:r>
                  <a:rPr lang="zh-CN" altLang="zh-CN" dirty="0" smtClean="0"/>
                  <a:t>：</a:t>
                </a:r>
                <a:endParaRPr lang="zh-CN" altLang="zh-CN" dirty="0"/>
              </a:p>
              <a:p>
                <a:pPr marL="109728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𝒔𝒀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34000"/>
                  </a:lnSpc>
                </a:pPr>
                <a:r>
                  <a:rPr lang="zh-CN" altLang="zh-CN" dirty="0"/>
                  <a:t>其中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zh-CN" altLang="zh-CN" dirty="0"/>
                  <a:t>未知，视为待定参数，解得</a:t>
                </a:r>
              </a:p>
              <a:p>
                <a:pPr marL="109728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𝒀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34000"/>
                  </a:lnSpc>
                </a:pPr>
                <a:r>
                  <a:rPr lang="zh-CN" altLang="zh-CN" dirty="0" smtClean="0"/>
                  <a:t>平移</a:t>
                </a:r>
                <a:r>
                  <a:rPr lang="zh-CN" altLang="zh-CN" dirty="0"/>
                  <a:t>性质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>
                        <a:latin typeface="ESSTIXThirteen" panose="00000400000000000000" pitchFamily="2" charset="0"/>
                      </a:rPr>
                      <m:t>L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𝒂𝒕</m:t>
                            </m:r>
                          </m:sup>
                        </m:s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以及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>
                        <a:latin typeface="ESSTIXThirteen" panose="00000400000000000000" pitchFamily="2" charset="0"/>
                      </a:rPr>
                      <m:t>L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p>
                        </m:sSup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dirty="0" smtClean="0"/>
                  <a:t>，</a:t>
                </a:r>
                <a:endParaRPr lang="zh-CN" altLang="zh-CN" dirty="0"/>
              </a:p>
              <a:p>
                <a:pPr marL="109728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𝒍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90000"/>
                  </a:lnSpc>
                </a:pPr>
                <a:r>
                  <a:rPr lang="zh-CN" altLang="zh-CN" dirty="0"/>
                  <a:t>由边值条件</a:t>
                </a:r>
              </a:p>
              <a:p>
                <a:pPr marL="109728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den>
                      </m:f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p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9562" y="371520"/>
                <a:ext cx="8316924" cy="6225832"/>
              </a:xfrm>
              <a:blipFill>
                <a:blip r:embed="rId3" cstate="print"/>
                <a:stretch>
                  <a:fillRect t="-3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74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907704" y="2311343"/>
            <a:ext cx="2880320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3D2AA-EFAD-4C79-BE51-0E496FECF5E6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788024" y="2301776"/>
            <a:ext cx="158417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292080" y="3285333"/>
            <a:ext cx="1440160" cy="935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220072" y="4696927"/>
            <a:ext cx="1717612" cy="964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153354" y="5661349"/>
            <a:ext cx="2370974" cy="936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779912" y="2388041"/>
            <a:ext cx="792088" cy="4897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8420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1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61510" y="548680"/>
                <a:ext cx="8676964" cy="609552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zh-CN" dirty="0" smtClean="0"/>
                  <a:t>求解如下变系数方程的初值问题</a:t>
                </a: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d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d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zh-CN" dirty="0"/>
                  <a:t>解</a:t>
                </a:r>
                <a:r>
                  <a:rPr lang="zh-CN" altLang="zh-CN" dirty="0" smtClean="0"/>
                  <a:t>：由</a:t>
                </a:r>
                <a:r>
                  <a:rPr lang="zh-CN" altLang="zh-CN" dirty="0"/>
                  <a:t>象函数微分性质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>
                        <a:latin typeface="ESSTIXThirteen" panose="00000400000000000000" pitchFamily="2" charset="0"/>
                      </a:rPr>
                      <m:t>L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𝒕𝒇</m:t>
                        </m:r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zh-CN" altLang="zh-CN" dirty="0" smtClean="0"/>
                  <a:t>，</a:t>
                </a:r>
                <a:endParaRPr lang="zh-CN" altLang="zh-CN" dirty="0"/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𝒔𝒀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𝟐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𝒔𝒀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𝟐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𝒔𝒀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109728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𝒔𝒀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𝒔𝒀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𝒔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109728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𝒔𝒀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510" y="548680"/>
                <a:ext cx="8676964" cy="6095528"/>
              </a:xfrm>
              <a:blipFill>
                <a:blip r:embed="rId3" cstate="print"/>
                <a:stretch>
                  <a:fillRect t="-4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75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A4FA4-9B79-461E-A2F7-C763D82FE08E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1596157" y="1311586"/>
            <a:ext cx="720080" cy="4897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563888" y="1282557"/>
            <a:ext cx="720080" cy="4897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88024" y="3068960"/>
            <a:ext cx="201622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483768" y="3284984"/>
            <a:ext cx="2304256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99728" y="3068960"/>
            <a:ext cx="1884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661814" y="4266109"/>
            <a:ext cx="1702274" cy="531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411728" y="4110216"/>
            <a:ext cx="2472639" cy="830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956393" y="4110216"/>
            <a:ext cx="882081" cy="830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8420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55576" y="648072"/>
                <a:ext cx="7920880" cy="616530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zh-CN" altLang="zh-CN" dirty="0" smtClean="0"/>
                  <a:t>关于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zh-CN" dirty="0"/>
                  <a:t>的一阶微分方程，由分离变量法</a:t>
                </a:r>
                <a:r>
                  <a:rPr lang="zh-CN" altLang="zh-CN" dirty="0" smtClean="0"/>
                  <a:t>求解</a:t>
                </a:r>
                <a:endParaRPr lang="en-US" altLang="zh-CN" dirty="0" smtClean="0"/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𝒔𝒀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14000"/>
                  </a:lnSpc>
                </a:pPr>
                <a:r>
                  <a:rPr lang="zh-CN" altLang="zh-CN" dirty="0"/>
                  <a:t>两边积分得</a:t>
                </a:r>
              </a:p>
              <a:p>
                <a:pPr marL="109728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fun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e>
                      </m:fun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14000"/>
                  </a:lnSpc>
                </a:pPr>
                <a:r>
                  <a:rPr lang="zh-CN" altLang="zh-CN" dirty="0"/>
                  <a:t>解得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14000"/>
                  </a:lnSpc>
                </a:pPr>
                <a:r>
                  <a:rPr lang="zh-CN" altLang="zh-CN" dirty="0" smtClean="0"/>
                  <a:t>取</a:t>
                </a:r>
                <a:r>
                  <a:rPr lang="en-US" altLang="zh-CN" dirty="0" smtClean="0"/>
                  <a:t> Laplace </a:t>
                </a:r>
                <a:r>
                  <a:rPr lang="zh-CN" altLang="zh-CN" dirty="0" smtClean="0"/>
                  <a:t>逆变换</a:t>
                </a:r>
                <a:r>
                  <a:rPr lang="zh-CN" altLang="zh-CN" dirty="0"/>
                  <a:t>可得</a:t>
                </a:r>
              </a:p>
              <a:p>
                <a:pPr marL="109728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𝑪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14000"/>
                  </a:lnSpc>
                </a:pPr>
                <a:r>
                  <a:rPr lang="zh-CN" altLang="zh-CN" dirty="0"/>
                  <a:t>由初值条件解</a:t>
                </a:r>
                <a:r>
                  <a:rPr lang="zh-CN" altLang="zh-CN" dirty="0" smtClean="0"/>
                  <a:t>得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576" y="648072"/>
                <a:ext cx="7920880" cy="6165304"/>
              </a:xfrm>
              <a:blipFill>
                <a:blip r:embed="rId3" cstate="print"/>
                <a:stretch>
                  <a:fillRect l="-77" t="-9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76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67F7-D584-4887-9FF4-812F91AA43AE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004048" y="1268760"/>
            <a:ext cx="2880320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673280" y="2482362"/>
            <a:ext cx="1779040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122640" y="5373216"/>
            <a:ext cx="117755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285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55576" y="501824"/>
                <a:ext cx="7821120" cy="6237312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24000"/>
                  </a:lnSpc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zh-CN" altLang="zh-CN" dirty="0"/>
                  <a:t>已知，</a:t>
                </a:r>
                <a:r>
                  <a:rPr lang="zh-CN" altLang="zh-CN" dirty="0" smtClean="0"/>
                  <a:t>解积分方程</a:t>
                </a:r>
                <a:endParaRPr lang="zh-CN" altLang="zh-CN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nary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24000"/>
                  </a:lnSpc>
                </a:pPr>
                <a:r>
                  <a:rPr lang="zh-CN" altLang="zh-CN" dirty="0" smtClean="0"/>
                  <a:t>解</a:t>
                </a:r>
                <a:r>
                  <a:rPr lang="zh-CN" altLang="zh-CN" dirty="0"/>
                  <a:t>：将方程改写为</a:t>
                </a:r>
              </a:p>
              <a:p>
                <a:pPr marL="109728" indent="0">
                  <a:lnSpc>
                    <a:spcPct val="12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24000"/>
                  </a:lnSpc>
                </a:pPr>
                <a:r>
                  <a:rPr lang="zh-CN" altLang="zh-CN" dirty="0"/>
                  <a:t>两边</a:t>
                </a:r>
                <a:r>
                  <a:rPr lang="zh-CN" altLang="zh-CN" dirty="0" smtClean="0"/>
                  <a:t>取</a:t>
                </a:r>
                <a:r>
                  <a:rPr lang="en-US" altLang="zh-CN" dirty="0" smtClean="0"/>
                  <a:t> Laplace </a:t>
                </a:r>
                <a:r>
                  <a:rPr lang="zh-CN" altLang="zh-CN" dirty="0" smtClean="0"/>
                  <a:t>变换</a:t>
                </a:r>
                <a:r>
                  <a:rPr lang="zh-CN" altLang="zh-CN" dirty="0"/>
                  <a:t>，可得</a:t>
                </a:r>
              </a:p>
              <a:p>
                <a:pPr marL="109728" indent="0">
                  <a:lnSpc>
                    <a:spcPct val="12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𝒀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𝒀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24000"/>
                  </a:lnSpc>
                </a:pPr>
                <a:r>
                  <a:rPr lang="zh-CN" altLang="zh-CN" dirty="0"/>
                  <a:t>解得</a:t>
                </a:r>
              </a:p>
              <a:p>
                <a:pPr marL="109728" indent="0">
                  <a:lnSpc>
                    <a:spcPct val="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𝒀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24000"/>
                  </a:lnSpc>
                </a:pPr>
                <a:r>
                  <a:rPr lang="zh-CN" altLang="zh-CN" dirty="0"/>
                  <a:t>故</a:t>
                </a:r>
              </a:p>
              <a:p>
                <a:pPr marL="109728" indent="0">
                  <a:lnSpc>
                    <a:spcPct val="8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576" y="501824"/>
                <a:ext cx="7821120" cy="6237312"/>
              </a:xfrm>
              <a:blipFill>
                <a:blip r:embed="rId3" cstate="print"/>
                <a:stretch>
                  <a:fillRect l="-78" t="-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77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DC5A4-2323-4848-908C-0101B5E8526E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8420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476672"/>
                <a:ext cx="8496944" cy="6264696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24000"/>
                  </a:lnSpc>
                </a:pPr>
                <a:r>
                  <a:rPr lang="zh-CN" altLang="zh-CN" dirty="0" smtClean="0"/>
                  <a:t>半有界弦振动方程的混合问题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𝒕𝒕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𝒙𝒙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𝝋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𝐥𝐢𝐦</m:t>
                                      </m:r>
                                    </m:e>
                                    <m:lim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→∞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zh-CN" dirty="0"/>
              </a:p>
              <a:p>
                <a:pPr>
                  <a:lnSpc>
                    <a:spcPct val="124000"/>
                  </a:lnSpc>
                </a:pPr>
                <a:r>
                  <a:rPr lang="zh-CN" altLang="zh-CN" dirty="0"/>
                  <a:t>解：关于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zh-CN" dirty="0"/>
                  <a:t>取</a:t>
                </a:r>
                <a:r>
                  <a:rPr lang="en-US" altLang="zh-CN" dirty="0"/>
                  <a:t>Laplace</a:t>
                </a:r>
                <a:r>
                  <a:rPr lang="zh-CN" altLang="zh-CN" dirty="0"/>
                  <a:t>变换，缺少一阶导数初值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zh-CN" altLang="zh-CN" dirty="0" smtClean="0"/>
                  <a:t>，</a:t>
                </a:r>
                <a:endParaRPr lang="en-US" altLang="zh-CN" dirty="0" smtClean="0"/>
              </a:p>
              <a:p>
                <a:pPr>
                  <a:lnSpc>
                    <a:spcPct val="124000"/>
                  </a:lnSpc>
                </a:pPr>
                <a:r>
                  <a:rPr lang="zh-CN" altLang="zh-CN" dirty="0" smtClean="0"/>
                  <a:t>两边</a:t>
                </a:r>
                <a:r>
                  <a:rPr lang="zh-CN" altLang="zh-CN" dirty="0"/>
                  <a:t>关于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zh-CN" altLang="zh-CN" dirty="0"/>
                  <a:t>取</a:t>
                </a:r>
                <a:r>
                  <a:rPr lang="en-US" altLang="zh-CN" dirty="0"/>
                  <a:t>Laplace</a:t>
                </a:r>
                <a:r>
                  <a:rPr lang="zh-CN" altLang="zh-CN" dirty="0"/>
                  <a:t>变换，设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>
                        <a:latin typeface="ESSTIXThirteen" panose="00000400000000000000" pitchFamily="2" charset="0"/>
                      </a:rPr>
                      <m:t>L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，</a:t>
                </a:r>
                <a:r>
                  <a:rPr lang="zh-CN" altLang="zh-CN" dirty="0" smtClean="0"/>
                  <a:t>则</a:t>
                </a:r>
                <a:endParaRPr lang="en-US" altLang="zh-CN" dirty="0" smtClean="0"/>
              </a:p>
              <a:p>
                <a:pPr marL="109728" indent="0">
                  <a:lnSpc>
                    <a:spcPct val="12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𝒕𝒕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𝒔𝒖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 marL="109728" indent="0">
                  <a:lnSpc>
                    <a:spcPct val="12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𝒙𝒙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𝒙𝒙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zh-CN" i="1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</m:rPr>
                              <a:rPr lang="zh-CN" altLang="zh-CN"/>
                              <m:t>积分微分换序</m:t>
                            </m:r>
                          </m:e>
                        </m:mr>
                        <m:m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mr>
                      </m:m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𝒙𝒙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476672"/>
                <a:ext cx="8496944" cy="6264696"/>
              </a:xfrm>
              <a:blipFill>
                <a:blip r:embed="rId3" cstate="print"/>
                <a:stretch>
                  <a:fillRect t="-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78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865068" y="3280815"/>
            <a:ext cx="1667372" cy="446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D1C83-4EE5-4818-A5CF-AABDB0F51594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83651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476672"/>
                <a:ext cx="8532440" cy="6264696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zh-CN" altLang="zh-CN" dirty="0" smtClean="0"/>
                  <a:t>半有界弦振动方程的混合问题</a:t>
                </a: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𝒕𝒕</m:t>
                                    </m:r>
                                  </m:sub>
                                </m:s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p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𝒙𝒙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d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𝝋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unc>
                                  <m:func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𝐥𝐢𝐦</m:t>
                                        </m:r>
                                      </m:e>
                                      <m:lim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→∞</m:t>
                                        </m:r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14000"/>
                  </a:lnSpc>
                </a:pPr>
                <a:r>
                  <a:rPr lang="zh-CN" altLang="en-US" dirty="0" smtClean="0"/>
                  <a:t>边值条件</a:t>
                </a:r>
                <a:r>
                  <a:rPr lang="zh-CN" altLang="zh-CN" dirty="0" smtClean="0"/>
                  <a:t>：</a:t>
                </a:r>
                <a:endParaRPr lang="en-US" altLang="zh-CN" dirty="0" smtClean="0"/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𝝋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𝚽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14000"/>
                  </a:lnSpc>
                </a:pPr>
                <a:r>
                  <a:rPr lang="zh-CN" altLang="zh-CN" dirty="0" smtClean="0"/>
                  <a:t>由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𝐥𝐢𝐦</m:t>
                            </m:r>
                          </m:e>
                          <m:lim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zh-CN" dirty="0"/>
                  <a:t>知，当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zh-CN" dirty="0"/>
                  <a:t>充分大时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𝒖</m:t>
                        </m:r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zh-CN" altLang="zh-CN" dirty="0"/>
                  <a:t>，从而</a:t>
                </a: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𝒔𝒕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altLang="zh-CN"/>
                                <m:t>d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nary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</m:d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476672"/>
                <a:ext cx="8532440" cy="6264696"/>
              </a:xfrm>
              <a:blipFill>
                <a:blip r:embed="rId3" cstate="print"/>
                <a:stretch>
                  <a:fillRect t="-12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79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965276" y="2921827"/>
            <a:ext cx="1834109" cy="579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86501" y="2921826"/>
            <a:ext cx="2953851" cy="579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475656" y="5805264"/>
            <a:ext cx="4248472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652120" y="5778370"/>
            <a:ext cx="2088232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668344" y="5805264"/>
            <a:ext cx="115212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1B596-3DA0-440B-BE50-F6EF3CB1AB2C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8420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75556" y="501824"/>
                <a:ext cx="8424936" cy="58326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zh-CN" altLang="zh-CN" dirty="0" smtClean="0"/>
                  <a:t>证明中涉及到如下四个概念：</a:t>
                </a:r>
                <a:endParaRPr lang="zh-CN" altLang="zh-CN" sz="2000" dirty="0"/>
              </a:p>
              <a:p>
                <a:pPr marL="624078" lvl="0" indent="-514350">
                  <a:buFont typeface="+mj-lt"/>
                  <a:buAutoNum type="arabicPeriod"/>
                </a:pPr>
                <a:r>
                  <a:rPr lang="zh-CN" altLang="zh-CN" dirty="0"/>
                  <a:t>广义积分绝对收敛的</a:t>
                </a:r>
                <a:r>
                  <a:rPr lang="zh-CN" altLang="zh-CN" dirty="0" smtClean="0"/>
                  <a:t>判断：</a:t>
                </a:r>
                <a:r>
                  <a:rPr lang="zh-CN" altLang="zh-CN" dirty="0"/>
                  <a:t>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zh-CN" altLang="zh-CN" sz="2000" dirty="0"/>
              </a:p>
              <a:p>
                <a:pPr marL="109728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𝝍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𝝋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/>
                        </a:rPr>
                        <m:t>,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&lt;∞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⇒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𝝋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&lt;∞</m:t>
                      </m:r>
                    </m:oMath>
                  </m:oMathPara>
                </a14:m>
                <a:endParaRPr lang="zh-CN" altLang="zh-CN" sz="2000" dirty="0"/>
              </a:p>
              <a:p>
                <a:pPr marL="624078" lvl="0" indent="-514350">
                  <a:buFont typeface="+mj-lt"/>
                  <a:buAutoNum type="arabicPeriod" startAt="2"/>
                </a:pPr>
                <a:r>
                  <a:rPr lang="zh-CN" altLang="zh-CN" dirty="0" smtClean="0"/>
                  <a:t>一致</a:t>
                </a:r>
                <a:r>
                  <a:rPr lang="zh-CN" altLang="zh-CN" dirty="0"/>
                  <a:t>收敛：即与参数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zh-CN" altLang="zh-CN" dirty="0"/>
                  <a:t>的选取无关</a:t>
                </a:r>
                <a:r>
                  <a:rPr lang="zh-CN" altLang="zh-CN" dirty="0" smtClean="0"/>
                  <a:t>。</a:t>
                </a:r>
                <a:endParaRPr lang="en-US" altLang="zh-CN" dirty="0" smtClean="0"/>
              </a:p>
              <a:p>
                <a:r>
                  <a:rPr lang="zh-CN" altLang="zh-CN" dirty="0" smtClean="0"/>
                  <a:t>若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zh-CN" altLang="zh-CN" dirty="0"/>
                  <a:t>且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zh-CN" altLang="zh-CN" dirty="0"/>
                  <a:t>绝对可积，则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zh-CN" altLang="zh-CN" dirty="0"/>
                  <a:t>是绝对、一致可积的。</a:t>
                </a:r>
                <a:endParaRPr lang="zh-CN" altLang="zh-CN" sz="2000" dirty="0"/>
              </a:p>
              <a:p>
                <a:pPr marL="624078" lvl="0" indent="-514350">
                  <a:buFont typeface="+mj-lt"/>
                  <a:buAutoNum type="arabicPeriod" startAt="3"/>
                </a:pPr>
                <a:r>
                  <a:rPr lang="zh-CN" altLang="zh-CN" dirty="0"/>
                  <a:t>复变函数解析：即处处可微，也称全纯、正则。</a:t>
                </a:r>
                <a:endParaRPr lang="zh-CN" altLang="zh-CN" sz="2000" dirty="0"/>
              </a:p>
              <a:p>
                <a:pPr marL="624078" lvl="0" indent="-514350">
                  <a:buFont typeface="+mj-lt"/>
                  <a:buAutoNum type="arabicPeriod" startAt="4"/>
                </a:pPr>
                <a:r>
                  <a:rPr lang="zh-CN" altLang="zh-CN" dirty="0"/>
                  <a:t>积分与微分换序：</a:t>
                </a:r>
                <a:endParaRPr lang="zh-CN" altLang="zh-CN" sz="2000" dirty="0"/>
              </a:p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den>
                    </m:f>
                  </m:oMath>
                </a14:m>
                <a:r>
                  <a:rPr lang="zh-CN" altLang="zh-CN" dirty="0" smtClean="0"/>
                  <a:t>连续</a:t>
                </a:r>
                <a:r>
                  <a:rPr lang="zh-CN" altLang="en-US" dirty="0" smtClean="0"/>
                  <a:t>，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ctrlPr>
                          <a:rPr lang="zh-CN" altLang="zh-C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𝝎</m:t>
                        </m:r>
                      </m:sup>
                      <m:e>
                        <m:f>
                          <m:f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  <m:d>
                              <m:d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zh-CN"/>
                          <m:t>d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nary>
                  </m:oMath>
                </a14:m>
                <a:r>
                  <a:rPr lang="zh-CN" altLang="zh-CN" dirty="0"/>
                  <a:t>一致收敛。</a:t>
                </a:r>
                <a:endParaRPr lang="zh-CN" altLang="zh-CN" sz="2200" dirty="0"/>
              </a:p>
              <a:p>
                <a:r>
                  <a:rPr lang="zh-CN" altLang="zh-CN" dirty="0"/>
                  <a:t>则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ctrlPr>
                          <a:rPr lang="zh-CN" altLang="zh-C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𝝎</m:t>
                        </m:r>
                      </m:sup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zh-CN"/>
                          <m:t>d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nary>
                  </m:oMath>
                </a14:m>
                <a:r>
                  <a:rPr lang="zh-CN" altLang="zh-CN" dirty="0"/>
                  <a:t>可微，且</a:t>
                </a:r>
                <a:endParaRPr lang="en-US" altLang="zh-CN" dirty="0" smtClean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zh-CN" altLang="zh-CN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556" y="501824"/>
                <a:ext cx="8424936" cy="5832648"/>
              </a:xfrm>
              <a:blipFill>
                <a:blip r:embed="rId3" cstate="print"/>
                <a:stretch>
                  <a:fillRect t="-1776" r="-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82606-104E-4973-B0DF-09D7A7DFDBAE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1396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zh-CN" altLang="zh-CN" dirty="0" smtClean="0"/>
                  <a:t>从而</a:t>
                </a:r>
                <a:r>
                  <a:rPr lang="zh-CN" altLang="zh-CN" dirty="0"/>
                  <a:t>得到关于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的常微分方程，视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zh-CN" altLang="zh-CN" dirty="0"/>
                  <a:t>为参数</a:t>
                </a: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p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p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𝒙𝒙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d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𝚽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unc>
                                  <m:func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𝐥𝐢𝐦</m:t>
                                        </m:r>
                                      </m:e>
                                      <m:lim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→∞</m:t>
                                        </m:r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𝑼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14000"/>
                  </a:lnSpc>
                </a:pPr>
                <a:r>
                  <a:rPr lang="zh-CN" altLang="zh-CN" dirty="0"/>
                  <a:t>通解为</a:t>
                </a: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14000"/>
                  </a:lnSpc>
                </a:pPr>
                <a:r>
                  <a:rPr lang="zh-CN" altLang="zh-CN" dirty="0"/>
                  <a:t>由边值条件解得</a:t>
                </a: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/>
                        <m:t>Φ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14000"/>
                  </a:lnSpc>
                </a:pPr>
                <a:r>
                  <a:rPr lang="zh-CN" altLang="zh-CN" dirty="0"/>
                  <a:t>从而得</a:t>
                </a: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/>
                        <m:t>Φ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)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  <a:blipFill>
                <a:blip r:embed="rId3" cstate="print"/>
                <a:stretch>
                  <a:fillRect l="-72" t="-1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80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C38E-7FA0-42E3-AE2A-5E527E60BD48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72027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620688"/>
                <a:ext cx="8496944" cy="6048672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zh-CN" altLang="en-US" dirty="0" smtClean="0"/>
                  <a:t>求逆变换</a:t>
                </a:r>
                <a:endParaRPr lang="zh-CN" altLang="zh-CN" dirty="0"/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/>
                        <m:t>Φ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) 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14000"/>
                  </a:lnSpc>
                </a:pPr>
                <a:r>
                  <a:rPr lang="zh-CN" altLang="zh-CN" dirty="0"/>
                  <a:t>由</a:t>
                </a:r>
                <a:r>
                  <a:rPr lang="en-US" altLang="zh-CN" dirty="0"/>
                  <a:t>Laplace</a:t>
                </a:r>
                <a:r>
                  <a:rPr lang="zh-CN" altLang="zh-CN" dirty="0"/>
                  <a:t>逆变换及延迟性：</a:t>
                </a:r>
                <a:endParaRPr lang="en-US" altLang="zh-CN" dirty="0" smtClean="0"/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𝝉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14000"/>
                  </a:lnSpc>
                </a:pPr>
                <a:r>
                  <a:rPr lang="zh-CN" altLang="en-US" dirty="0" smtClean="0"/>
                  <a:t>可知</a:t>
                </a:r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/>
                            <m:t>Φ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) 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num>
                                <m:den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𝝋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𝝋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num>
                                      <m:den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f>
                                  <m:f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num>
                                  <m:den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f>
                                  <m:f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num>
                                  <m:den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620688"/>
                <a:ext cx="8496944" cy="6048672"/>
              </a:xfrm>
              <a:blipFill>
                <a:blip r:embed="rId3" cstate="print"/>
                <a:stretch>
                  <a:fillRect t="-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81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2C30D-40EE-444F-9B15-5331927D0918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0114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</p:spPr>
            <p:txBody>
              <a:bodyPr>
                <a:normAutofit fontScale="92500" lnSpcReduction="20000"/>
              </a:bodyPr>
              <a:lstStyle/>
              <a:p>
                <a:pPr marL="109728" indent="0">
                  <a:buNone/>
                </a:pPr>
                <a:r>
                  <a:rPr lang="zh-CN" altLang="en-US" dirty="0" smtClean="0"/>
                  <a:t>求解热传导方程，其中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dirty="0"/>
                  <a:t>为常数，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p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𝒙𝒙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d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unc>
                                  <m:func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𝐥𝐢𝐦</m:t>
                                        </m:r>
                                      </m:e>
                                      <m:lim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→+∞</m:t>
                                        </m:r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r>
                  <a:rPr lang="zh-CN" altLang="zh-CN" dirty="0"/>
                  <a:t>解</a:t>
                </a:r>
                <a:r>
                  <a:rPr lang="zh-CN" altLang="zh-CN" dirty="0" smtClean="0"/>
                  <a:t>：关于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zh-CN" altLang="zh-CN" dirty="0"/>
                  <a:t>取</a:t>
                </a:r>
                <a:r>
                  <a:rPr lang="en-US" altLang="zh-CN" dirty="0"/>
                  <a:t>Laplace</a:t>
                </a:r>
                <a:r>
                  <a:rPr lang="zh-CN" altLang="zh-CN" dirty="0"/>
                  <a:t>变换，设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>
                        <a:latin typeface="ESSTIXThirteen" panose="00000400000000000000" pitchFamily="2" charset="0"/>
                      </a:rPr>
                      <m:t>L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，则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𝒔𝑼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p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𝒙𝒙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d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den>
                                </m:f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unc>
                                  <m:func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𝐥𝐢𝐦</m:t>
                                        </m:r>
                                      </m:e>
                                      <m:lim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→+∞</m:t>
                                        </m:r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𝑼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r>
                  <a:rPr lang="zh-CN" altLang="zh-CN" dirty="0"/>
                  <a:t>齐次通解为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</m:oMath>
                  </m:oMathPara>
                </a14:m>
                <a:endParaRPr lang="zh-CN" altLang="zh-CN" dirty="0"/>
              </a:p>
              <a:p>
                <a:r>
                  <a:rPr lang="zh-CN" altLang="zh-CN" dirty="0"/>
                  <a:t>由待定系数法得到非齐次方程的特解为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/>
                        <m:t>const</m:t>
                      </m:r>
                      <m:r>
                        <m:rPr>
                          <m:nor/>
                        </m:rPr>
                        <a:rPr lang="en-US" altLang="zh-CN"/>
                        <m:t>.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  <a:blipFill>
                <a:blip r:embed="rId3" cstate="print"/>
                <a:stretch>
                  <a:fillRect t="-24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82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DEDC-917C-4701-A90B-5269193BBF8C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8420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</p:spPr>
            <p:txBody>
              <a:bodyPr>
                <a:normAutofit/>
              </a:bodyPr>
              <a:lstStyle/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𝒔𝑼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p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𝒙𝒙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d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den>
                                </m:f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unc>
                                  <m:func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𝐥𝐢𝐦</m:t>
                                        </m:r>
                                      </m:e>
                                      <m:lim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→+∞</m:t>
                                        </m:r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𝑼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r>
                  <a:rPr lang="zh-CN" altLang="zh-CN" dirty="0"/>
                  <a:t>总之，得到通解为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r>
                  <a:rPr lang="zh-CN" altLang="zh-CN" dirty="0"/>
                  <a:t>由边值条件解得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zh-CN" dirty="0"/>
              </a:p>
              <a:p>
                <a:r>
                  <a:rPr lang="zh-CN" altLang="zh-CN" dirty="0"/>
                  <a:t>从而得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  <a:blipFill>
                <a:blip r:embed="rId3" cstate="print"/>
                <a:stretch>
                  <a:fillRect l="-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83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72A19-2D16-4764-9B6E-0E6CD8586A50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74272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</p:spPr>
            <p:txBody>
              <a:bodyPr>
                <a:normAutofit/>
              </a:bodyPr>
              <a:lstStyle/>
              <a:p>
                <a:endParaRPr lang="zh-CN" altLang="zh-CN" dirty="0" smtClean="0"/>
              </a:p>
              <a:p>
                <a:r>
                  <a:rPr lang="zh-CN" altLang="zh-CN" dirty="0"/>
                  <a:t>由</a:t>
                </a:r>
                <a:r>
                  <a:rPr lang="en-US" altLang="zh-CN" dirty="0"/>
                  <a:t>Laplace</a:t>
                </a:r>
                <a:r>
                  <a:rPr lang="zh-CN" altLang="zh-CN" dirty="0"/>
                  <a:t>逆变换可</a:t>
                </a:r>
                <a:r>
                  <a:rPr lang="zh-CN" altLang="zh-CN" dirty="0" smtClean="0"/>
                  <a:t>得</a:t>
                </a:r>
                <a:endParaRPr lang="en-US" altLang="zh-CN" dirty="0" smtClean="0"/>
              </a:p>
              <a:p>
                <a:endParaRPr lang="zh-CN" altLang="zh-CN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num>
                                <m:den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  <m:rad>
                                <m:radPr>
                                  <m:degHide m:val="on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rad>
                            </m:sup>
                          </m:sSup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altLang="zh-CN"/>
                        <m:t>erfc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  <a:blipFill>
                <a:blip r:embed="rId3" cstate="print"/>
                <a:stretch>
                  <a:fillRect l="-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84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AAE5-7B7C-4308-A8DF-A360B4129204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9980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</p:spPr>
            <p:txBody>
              <a:bodyPr>
                <a:normAutofit/>
              </a:bodyPr>
              <a:lstStyle/>
              <a:p>
                <a:pPr marL="109728" indent="0">
                  <a:buNone/>
                </a:pPr>
                <a:r>
                  <a:rPr lang="zh-CN" altLang="zh-CN" dirty="0"/>
                  <a:t>有限长细杆上的热传导问题，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p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𝒙𝒙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func>
                                  <m:func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𝐬𝐢𝐧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𝝅</m:t>
                                        </m:r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num>
                                      <m:den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𝒍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d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r>
                  <a:rPr lang="zh-CN" altLang="zh-CN" dirty="0"/>
                  <a:t>解</a:t>
                </a:r>
                <a:r>
                  <a:rPr lang="zh-CN" altLang="zh-CN" dirty="0" smtClean="0"/>
                  <a:t>：关于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zh-CN" altLang="zh-CN" dirty="0" smtClean="0"/>
                  <a:t>取</a:t>
                </a:r>
                <a:r>
                  <a:rPr lang="en-US" altLang="zh-CN" dirty="0" smtClean="0"/>
                  <a:t>LT</a:t>
                </a:r>
                <a:r>
                  <a:rPr lang="zh-CN" altLang="zh-CN" dirty="0" smtClean="0"/>
                  <a:t>，</a:t>
                </a:r>
                <a:r>
                  <a:rPr lang="zh-CN" altLang="zh-CN" dirty="0"/>
                  <a:t>设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>
                        <a:latin typeface="ESSTIXThirteen" panose="00000400000000000000" pitchFamily="2" charset="0"/>
                      </a:rPr>
                      <m:t>L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，则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𝒔𝑼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func>
                                  <m:func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𝐬𝐢𝐧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𝝅</m:t>
                                        </m:r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num>
                                      <m:den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𝒍</m:t>
                                        </m:r>
                                      </m:den>
                                    </m:f>
                                  </m:e>
                                </m:func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p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𝒙𝒙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d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r>
                  <a:rPr lang="zh-CN" altLang="zh-CN" dirty="0"/>
                  <a:t>得到通解为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𝟔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𝝅</m:t>
                                      </m:r>
                                    </m:num>
                                    <m:den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𝒍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  <a:blipFill>
                <a:blip r:embed="rId3" cstate="print"/>
                <a:stretch>
                  <a:fillRect l="-217" t="-2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85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E0810-07F7-4B56-9E5E-D886EE05ABD6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8420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zh-CN" altLang="zh-CN" dirty="0" smtClean="0"/>
                  <a:t>由边值条件解得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zh-CN" dirty="0"/>
              </a:p>
              <a:p>
                <a:r>
                  <a:rPr lang="zh-CN" altLang="zh-CN" dirty="0"/>
                  <a:t>从而得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zh-CN" dirty="0"/>
              </a:p>
              <a:p>
                <a:r>
                  <a:rPr lang="zh-CN" altLang="zh-CN" dirty="0"/>
                  <a:t>由</a:t>
                </a:r>
                <a:r>
                  <a:rPr lang="en-US" altLang="zh-CN" dirty="0"/>
                  <a:t>Laplace</a:t>
                </a:r>
                <a:r>
                  <a:rPr lang="zh-CN" altLang="zh-CN" dirty="0"/>
                  <a:t>逆变换可得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func>
                            <m:func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=6</m:t>
                      </m:r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e>
                      </m:func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=6⋅</m:t>
                      </m:r>
                      <m:func>
                        <m:func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  <a:p>
                <a:pPr marL="109728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  <a:blipFill rotWithShape="1">
                <a:blip r:embed="rId3" cstate="print"/>
                <a:stretch>
                  <a:fillRect t="-1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86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270D-4F72-4860-83CB-E2CDD8D8C87F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8420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115616" y="512912"/>
                <a:ext cx="7821120" cy="5904656"/>
              </a:xfrm>
            </p:spPr>
            <p:txBody>
              <a:bodyPr>
                <a:normAutofit lnSpcReduction="10000"/>
              </a:bodyPr>
              <a:lstStyle/>
              <a:p>
                <a:pPr marL="624078" lvl="0" indent="-51435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zh-CN" altLang="en-US" dirty="0" smtClean="0"/>
                  <a:t>证明</a:t>
                </a:r>
                <a:r>
                  <a:rPr lang="zh-CN" altLang="zh-CN" dirty="0" smtClean="0"/>
                  <a:t>交换律</a:t>
                </a:r>
                <a:r>
                  <a:rPr lang="zh-CN" altLang="zh-CN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endParaRPr lang="zh-CN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zh-CN" dirty="0"/>
                  <a:t>证明：</a:t>
                </a:r>
              </a:p>
              <a:p>
                <a:pPr marL="109728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109728" indent="0">
                  <a:lnSpc>
                    <a:spcPct val="13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 −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d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3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US" altLang="zh-CN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616" y="512912"/>
                <a:ext cx="7821120" cy="5904656"/>
              </a:xfr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87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" name="文本框 1"/>
              <p:cNvSpPr txBox="1"/>
              <p:nvPr/>
            </p:nvSpPr>
            <p:spPr>
              <a:xfrm>
                <a:off x="1331640" y="2852936"/>
                <a:ext cx="2088232" cy="523220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 smtClean="0"/>
                  <a:t>令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endParaRPr lang="zh-CN" altLang="en-US" sz="2800" b="1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852936"/>
                <a:ext cx="2088232" cy="523220"/>
              </a:xfrm>
              <a:prstGeom prst="rect">
                <a:avLst/>
              </a:prstGeom>
              <a:blipFill>
                <a:blip r:embed="rId4" cstate="print"/>
                <a:stretch>
                  <a:fillRect l="-4871" t="-10870" b="-22826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棱台 6">
            <a:hlinkClick r:id="rId5" action="ppaction://hlinksldjump"/>
          </p:cNvPr>
          <p:cNvSpPr/>
          <p:nvPr/>
        </p:nvSpPr>
        <p:spPr>
          <a:xfrm>
            <a:off x="8101013" y="6453188"/>
            <a:ext cx="863600" cy="288925"/>
          </a:xfrm>
          <a:prstGeom prst="bevel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chemeClr val="tx2"/>
                </a:solidFill>
              </a:rPr>
              <a:t>BACK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8E90-63D9-4154-B1A0-21E77970CCCB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2453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75556" y="487512"/>
                <a:ext cx="8424936" cy="5904656"/>
              </a:xfrm>
            </p:spPr>
            <p:txBody>
              <a:bodyPr>
                <a:normAutofit fontScale="92500"/>
              </a:bodyPr>
              <a:lstStyle/>
              <a:p>
                <a:pPr marL="624078" lvl="0" indent="-514350">
                  <a:lnSpc>
                    <a:spcPct val="114000"/>
                  </a:lnSpc>
                  <a:buFont typeface="+mj-lt"/>
                  <a:buAutoNum type="arabicPeriod" startAt="4"/>
                </a:pPr>
                <a:r>
                  <a:rPr lang="zh-CN" altLang="en-US" dirty="0" smtClean="0"/>
                  <a:t>证明</a:t>
                </a:r>
                <a:r>
                  <a:rPr lang="zh-CN" altLang="zh-CN" dirty="0" smtClean="0"/>
                  <a:t>结合律：</a:t>
                </a:r>
                <a:endParaRPr lang="en-US" altLang="zh-CN" dirty="0" smtClean="0"/>
              </a:p>
              <a:p>
                <a:pPr marL="109728" lvl="0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14000"/>
                  </a:lnSpc>
                </a:pPr>
                <a:r>
                  <a:rPr lang="zh-CN" altLang="zh-CN" dirty="0"/>
                  <a:t>证明：</a:t>
                </a: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subSup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</m:d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𝝉</m:t>
                                          </m:r>
                                        </m:e>
                                      </m:d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d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nary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CN" altLang="zh-CN" b="1">
                              <a:latin typeface="Cambria Math" panose="02040503050406030204" pitchFamily="18" charset="0"/>
                            </a:rPr>
                            <m:t>积分换序</m:t>
                          </m:r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subSup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𝝉</m:t>
                                      </m:r>
                                    </m:e>
                                  </m:d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𝝉</m:t>
                                          </m:r>
                                        </m:e>
                                      </m:d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d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nary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14000"/>
                  </a:lnSpc>
                </a:pPr>
                <a:r>
                  <a:rPr lang="zh-CN" altLang="zh-CN" dirty="0" smtClean="0"/>
                  <a:t>无法</a:t>
                </a:r>
                <a:r>
                  <a:rPr lang="zh-CN" altLang="zh-CN" dirty="0"/>
                  <a:t>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zh-CN" altLang="zh-CN" dirty="0"/>
                  <a:t>，因而将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zh-CN" dirty="0"/>
                  <a:t>换成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556" y="487512"/>
                <a:ext cx="8424936" cy="5904656"/>
              </a:xfrm>
              <a:blipFill>
                <a:blip r:embed="rId3" cstate="print"/>
                <a:stretch>
                  <a:fillRect t="-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88</a:t>
            </a:fld>
            <a:endParaRPr lang="zh-CN" altLang="en-US" dirty="0"/>
          </a:p>
        </p:txBody>
      </p:sp>
      <p:sp>
        <p:nvSpPr>
          <p:cNvPr id="7" name="棱台 6">
            <a:hlinkClick r:id="rId4" action="ppaction://hlinksldjump"/>
          </p:cNvPr>
          <p:cNvSpPr/>
          <p:nvPr/>
        </p:nvSpPr>
        <p:spPr>
          <a:xfrm>
            <a:off x="8101013" y="6453188"/>
            <a:ext cx="863600" cy="288925"/>
          </a:xfrm>
          <a:prstGeom prst="bevel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chemeClr val="tx2"/>
                </a:solidFill>
              </a:rPr>
              <a:t>BACK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9A11-7524-49E7-A983-4C545D9FFF55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3715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463269"/>
                <a:ext cx="8424936" cy="6278099"/>
              </a:xfrm>
            </p:spPr>
            <p:txBody>
              <a:bodyPr>
                <a:normAutofit/>
              </a:bodyPr>
              <a:lstStyle/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subSup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</m:d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𝝉</m:t>
                                          </m:r>
                                        </m:e>
                                      </m:d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d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nary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CN" altLang="zh-CN" b="1">
                              <a:latin typeface="Cambria Math" panose="02040503050406030204" pitchFamily="18" charset="0"/>
                              <a:hlinkClick r:id="rId3" action="ppaction://hlinksldjump"/>
                            </a:rPr>
                            <m:t>积分换序</m:t>
                          </m:r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subSup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𝝉</m:t>
                                      </m:r>
                                    </m:e>
                                  </m:d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b="1" i="1" smtClean="0">
                                              <a:latin typeface="Cambria Math"/>
                                            </a:rPr>
                                            <m:t>𝒖</m:t>
                                          </m:r>
                                        </m:e>
                                      </m:d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𝝉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d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nary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463269"/>
                <a:ext cx="8424936" cy="6278099"/>
              </a:xfrm>
              <a:blipFill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89</a:t>
            </a:fld>
            <a:endParaRPr lang="zh-CN" altLang="en-US" dirty="0"/>
          </a:p>
        </p:txBody>
      </p:sp>
      <p:sp>
        <p:nvSpPr>
          <p:cNvPr id="7" name="棱台 6">
            <a:hlinkClick r:id="rId5" action="ppaction://hlinksldjump"/>
          </p:cNvPr>
          <p:cNvSpPr/>
          <p:nvPr/>
        </p:nvSpPr>
        <p:spPr>
          <a:xfrm>
            <a:off x="8101013" y="6453188"/>
            <a:ext cx="863600" cy="288925"/>
          </a:xfrm>
          <a:prstGeom prst="bevel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chemeClr val="tx2"/>
                </a:solidFill>
              </a:rPr>
              <a:t>BACK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6B044-83D3-4E9D-9161-BFAC470C0FA0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1666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</p:spPr>
            <p:txBody>
              <a:bodyPr/>
              <a:lstStyle/>
              <a:p>
                <a:r>
                  <a:rPr lang="zh-CN" altLang="zh-CN" dirty="0"/>
                  <a:t>证明</a:t>
                </a:r>
                <a:r>
                  <a:rPr lang="zh-CN" altLang="zh-CN" dirty="0" smtClean="0"/>
                  <a:t>：</a:t>
                </a:r>
                <a:endParaRPr lang="en-US" altLang="zh-CN" dirty="0" smtClean="0"/>
              </a:p>
              <a:p>
                <a:r>
                  <a:rPr lang="zh-CN" altLang="zh-CN" dirty="0" smtClean="0"/>
                  <a:t>当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𝐑𝐞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zh-CN" dirty="0"/>
                  <a:t>时，令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zh-CN" dirty="0" smtClean="0"/>
                  <a:t>，</a:t>
                </a:r>
                <a:endParaRPr lang="en-US" altLang="zh-CN" dirty="0" smtClean="0"/>
              </a:p>
              <a:p>
                <a:r>
                  <a:rPr lang="zh-CN" altLang="zh-CN" dirty="0" smtClean="0"/>
                  <a:t>而</a:t>
                </a:r>
                <a:endParaRPr lang="zh-CN" altLang="zh-CN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𝑴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𝒄𝒕</m:t>
                          </m:r>
                        </m:sup>
                      </m:sSup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𝑴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𝑴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zh-CN" altLang="zh-CN" dirty="0"/>
              </a:p>
              <a:p>
                <a:r>
                  <a:rPr lang="zh-CN" altLang="zh-CN" dirty="0"/>
                  <a:t>由于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𝜺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</m:oMath>
                </a14:m>
                <a:r>
                  <a:rPr lang="zh-CN" altLang="zh-CN" dirty="0"/>
                  <a:t>绝对可积，且与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zh-CN" altLang="zh-CN" dirty="0"/>
                  <a:t>无关</a:t>
                </a:r>
                <a:r>
                  <a:rPr lang="zh-CN" altLang="zh-CN" dirty="0" smtClean="0"/>
                  <a:t>，</a:t>
                </a:r>
                <a:endParaRPr lang="en-US" altLang="zh-CN" dirty="0" smtClean="0"/>
              </a:p>
              <a:p>
                <a:r>
                  <a:rPr lang="zh-CN" altLang="zh-CN" dirty="0" smtClean="0"/>
                  <a:t>故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𝒔𝒕</m:t>
                        </m:r>
                      </m:sup>
                    </m:sSup>
                  </m:oMath>
                </a14:m>
                <a:r>
                  <a:rPr lang="zh-CN" altLang="zh-CN" dirty="0"/>
                  <a:t>绝对、一致收敛。</a:t>
                </a:r>
                <a:r>
                  <a:rPr lang="en-US" altLang="zh-CN" dirty="0"/>
                  <a:t>	</a:t>
                </a:r>
                <a:endParaRPr lang="en-US" altLang="zh-CN" dirty="0" smtClean="0"/>
              </a:p>
              <a:p>
                <a:r>
                  <a:rPr lang="zh-CN" altLang="zh-CN" dirty="0" smtClean="0"/>
                  <a:t>由于</a:t>
                </a:r>
                <a:endParaRPr lang="zh-CN" altLang="zh-CN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𝒔𝒕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den>
                          </m:f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𝒕𝒇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𝑴𝒕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zh-CN" altLang="zh-CN" dirty="0"/>
              </a:p>
              <a:p>
                <a:r>
                  <a:rPr lang="zh-CN" altLang="zh-CN" dirty="0"/>
                  <a:t>故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zh-CN" altLang="zh-C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𝒔𝒕</m:t>
                            </m:r>
                          </m:sup>
                        </m:s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nary>
                  </m:oMath>
                </a14:m>
                <a:r>
                  <a:rPr lang="zh-CN" altLang="zh-CN" dirty="0"/>
                  <a:t>可微。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  <a:blipFill>
                <a:blip r:embed="rId3" cstate="print"/>
                <a:stretch>
                  <a:fillRect l="-72" t="-14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456874" y="2060848"/>
            <a:ext cx="2016224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555920" y="2059814"/>
            <a:ext cx="1832931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88852" y="2013793"/>
            <a:ext cx="2002692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808802" y="2559097"/>
            <a:ext cx="1296144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647067" y="4612795"/>
            <a:ext cx="2087452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851492" y="4612795"/>
            <a:ext cx="152882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09FF-7664-4131-A379-447A7E4F2E4C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2903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12462" y="481134"/>
                <a:ext cx="8080018" cy="6095528"/>
              </a:xfrm>
            </p:spPr>
            <p:txBody>
              <a:bodyPr>
                <a:normAutofit fontScale="92500"/>
              </a:bodyPr>
              <a:lstStyle/>
              <a:p>
                <a:pPr marL="624078" lvl="0" indent="-514350">
                  <a:lnSpc>
                    <a:spcPct val="125000"/>
                  </a:lnSpc>
                  <a:buFont typeface="+mj-lt"/>
                  <a:buAutoNum type="arabicPeriod" startAt="5"/>
                </a:pPr>
                <a:r>
                  <a:rPr lang="zh-CN" altLang="en-US" dirty="0" smtClean="0"/>
                  <a:t>证明</a:t>
                </a:r>
                <a:r>
                  <a:rPr lang="zh-CN" altLang="zh-CN" dirty="0" smtClean="0"/>
                  <a:t>卷积定理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/>
                  <a:t>首先证明：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满足</a:t>
                </a:r>
                <a:r>
                  <a:rPr lang="en-US" altLang="zh-CN" dirty="0" smtClean="0"/>
                  <a:t> LT </a:t>
                </a:r>
                <a:r>
                  <a:rPr lang="zh-CN" altLang="zh-CN" dirty="0" smtClean="0"/>
                  <a:t>存在</a:t>
                </a:r>
                <a:r>
                  <a:rPr lang="zh-CN" altLang="zh-CN" dirty="0"/>
                  <a:t>定理中条件，且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>
                        <a:latin typeface="ESSTIXThirteen" panose="00000400000000000000" pitchFamily="2" charset="0"/>
                      </a:rPr>
                      <m:t>L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zh-CN" dirty="0"/>
                  <a:t>，则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的</a:t>
                </a:r>
                <a:r>
                  <a:rPr lang="en-US" altLang="zh-CN" dirty="0" smtClean="0"/>
                  <a:t> LT </a:t>
                </a:r>
                <a:r>
                  <a:rPr lang="zh-CN" altLang="zh-CN" dirty="0" smtClean="0"/>
                  <a:t>存在，</a:t>
                </a:r>
                <a:r>
                  <a:rPr lang="zh-CN" altLang="zh-CN" dirty="0"/>
                  <a:t>即不超过</a:t>
                </a:r>
                <a:r>
                  <a:rPr lang="zh-CN" altLang="zh-CN" dirty="0" smtClean="0"/>
                  <a:t>指数增长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 smtClean="0"/>
                  <a:t>设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</m:oMath>
                </a14:m>
                <a:r>
                  <a:rPr lang="zh-CN" altLang="zh-CN" dirty="0" smtClean="0"/>
                  <a:t>，</a:t>
                </a:r>
                <a:endParaRPr lang="en-US" altLang="zh-CN" dirty="0" smtClean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 smtClean="0"/>
                  <a:t>取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/>
                          </a:rPr>
                        </m:ctrlPr>
                      </m:funcPr>
                      <m:fNam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𝐦𝐚𝐱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/>
                          </a:rPr>
                        </m:ctrlPr>
                      </m:funcPr>
                      <m:fNam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𝐦𝐚𝐱</m:t>
                        </m:r>
                      </m:fNam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r>
                  <a:rPr lang="zh-CN" altLang="zh-CN" dirty="0" smtClean="0"/>
                  <a:t>，</a:t>
                </a:r>
                <a:endParaRPr lang="en-US" altLang="zh-CN" dirty="0" smtClean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 smtClean="0"/>
                  <a:t>则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𝒄𝒕</m:t>
                        </m:r>
                      </m:sup>
                    </m:sSup>
                  </m:oMath>
                </a14:m>
                <a:endParaRPr lang="zh-CN" altLang="zh-CN" dirty="0"/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𝒄𝒕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𝒄𝒕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𝒕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𝒄𝒕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/>
                  <a:t>故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的</a:t>
                </a:r>
                <a:r>
                  <a:rPr lang="en-US" altLang="zh-CN" dirty="0" smtClean="0"/>
                  <a:t> Laplace </a:t>
                </a:r>
                <a:r>
                  <a:rPr lang="zh-CN" altLang="zh-CN" dirty="0" smtClean="0"/>
                  <a:t>变换</a:t>
                </a:r>
                <a:r>
                  <a:rPr lang="zh-CN" altLang="zh-CN" dirty="0"/>
                  <a:t>存在。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462" y="481134"/>
                <a:ext cx="8080018" cy="6095528"/>
              </a:xfrm>
              <a:blipFill>
                <a:blip r:embed="rId3" cstate="print"/>
                <a:stretch>
                  <a:fillRect t="-3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90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892222" y="4149079"/>
            <a:ext cx="2496202" cy="504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30864" y="4821380"/>
            <a:ext cx="1425312" cy="881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068383" y="5014433"/>
            <a:ext cx="2032009" cy="600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棱台 9">
            <a:hlinkClick r:id="rId4" action="ppaction://hlinksldjump"/>
          </p:cNvPr>
          <p:cNvSpPr/>
          <p:nvPr/>
        </p:nvSpPr>
        <p:spPr>
          <a:xfrm>
            <a:off x="8101013" y="6453188"/>
            <a:ext cx="863600" cy="288925"/>
          </a:xfrm>
          <a:prstGeom prst="bevel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chemeClr val="tx2"/>
                </a:solidFill>
              </a:rPr>
              <a:t>BACK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F4AE-686A-4B59-95DF-E7672857340D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1654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927344" y="404664"/>
                <a:ext cx="7821120" cy="6356176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zh-CN" altLang="zh-CN" dirty="0" smtClean="0"/>
                  <a:t>下面计算</a:t>
                </a:r>
                <a:r>
                  <a:rPr lang="en-US" altLang="zh-CN" dirty="0"/>
                  <a:t>Laplace</a:t>
                </a:r>
                <a:r>
                  <a:rPr lang="zh-CN" altLang="zh-CN" dirty="0"/>
                  <a:t>变换</a:t>
                </a: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subSup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𝝉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𝝉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d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nary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CN" altLang="zh-CN" b="1">
                              <a:latin typeface="Cambria Math" panose="02040503050406030204" pitchFamily="18" charset="0"/>
                              <a:hlinkClick r:id="rId3" action="ppaction://hlinksldjump"/>
                            </a:rPr>
                            <m:t>积分换序</m:t>
                          </m:r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subSup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sub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𝝉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𝒔𝒕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d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nary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zh-CN" i="1">
                              <a:latin typeface="Cambria Math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（"/>
                                <m:endChr m:val="）"/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𝝉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mr>
                      </m:m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subSup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𝝉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d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nary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subSup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𝒔𝒖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d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nary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7344" y="404664"/>
                <a:ext cx="7821120" cy="6356176"/>
              </a:xfrm>
              <a:blipFill>
                <a:blip r:embed="rId4" cstate="print"/>
                <a:stretch>
                  <a:fillRect t="-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91</a:t>
            </a:fld>
            <a:endParaRPr lang="zh-CN" altLang="en-US" dirty="0"/>
          </a:p>
        </p:txBody>
      </p:sp>
      <p:sp>
        <p:nvSpPr>
          <p:cNvPr id="7" name="棱台 6">
            <a:hlinkClick r:id="rId5" action="ppaction://hlinksldjump"/>
          </p:cNvPr>
          <p:cNvSpPr/>
          <p:nvPr/>
        </p:nvSpPr>
        <p:spPr>
          <a:xfrm>
            <a:off x="8101013" y="6453188"/>
            <a:ext cx="863600" cy="288925"/>
          </a:xfrm>
          <a:prstGeom prst="bevel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chemeClr val="tx2"/>
                </a:solidFill>
              </a:rPr>
              <a:t>BACK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DF05-F017-45E1-BAEC-1A56C8D89372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7923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463269"/>
                <a:ext cx="8424936" cy="5904656"/>
              </a:xfrm>
            </p:spPr>
            <p:txBody>
              <a:bodyPr>
                <a:normAutofit/>
              </a:bodyPr>
              <a:lstStyle/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mtClean="0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nary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200000"/>
                  </a:lnSpc>
                </a:pPr>
                <a:r>
                  <a:rPr lang="zh-CN" altLang="zh-CN" dirty="0" smtClean="0"/>
                  <a:t>证明</a:t>
                </a:r>
                <a:r>
                  <a:rPr lang="zh-CN" altLang="zh-CN" dirty="0"/>
                  <a:t>：设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𝒄𝒕</m:t>
                        </m:r>
                      </m:sup>
                    </m:sSup>
                  </m:oMath>
                </a14:m>
                <a:r>
                  <a:rPr lang="zh-CN" altLang="zh-CN" dirty="0" smtClean="0"/>
                  <a:t>，</a:t>
                </a:r>
                <a:endParaRPr lang="en-US" altLang="zh-CN" dirty="0" smtClean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 smtClean="0"/>
                  <a:t>则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𝒄𝒕</m:t>
                        </m:r>
                      </m:sup>
                    </m:sSup>
                    <m:r>
                      <a:rPr lang="en-US" altLang="zh-CN" b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/>
                  <a:t>故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的</a:t>
                </a:r>
                <a:r>
                  <a:rPr lang="en-US" altLang="zh-CN" dirty="0" smtClean="0"/>
                  <a:t> Laplace </a:t>
                </a:r>
                <a:r>
                  <a:rPr lang="zh-CN" altLang="zh-CN" dirty="0" smtClean="0"/>
                  <a:t>变换</a:t>
                </a:r>
                <a:r>
                  <a:rPr lang="zh-CN" altLang="zh-CN" dirty="0"/>
                  <a:t>存在</a:t>
                </a:r>
                <a:r>
                  <a:rPr lang="zh-CN" altLang="zh-CN" dirty="0" smtClean="0"/>
                  <a:t>。</a:t>
                </a:r>
                <a:endParaRPr lang="en-US" altLang="zh-CN" dirty="0" smtClean="0"/>
              </a:p>
              <a:p>
                <a:pPr>
                  <a:lnSpc>
                    <a:spcPct val="125000"/>
                  </a:lnSpc>
                </a:pPr>
                <a:r>
                  <a:rPr lang="zh-CN" altLang="zh-CN" dirty="0" smtClean="0"/>
                  <a:t>由</a:t>
                </a:r>
                <a:r>
                  <a:rPr lang="en-US" altLang="zh-CN" dirty="0"/>
                  <a:t>Laplace</a:t>
                </a:r>
                <a:r>
                  <a:rPr lang="zh-CN" altLang="zh-CN" dirty="0"/>
                  <a:t>反演公式</a:t>
                </a: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ESSTIXThirteen" panose="00000400000000000000" pitchFamily="2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463269"/>
                <a:ext cx="8424936" cy="5904656"/>
              </a:xfrm>
              <a:blipFill>
                <a:blip r:embed="rId3" cstate="print"/>
                <a:stretch>
                  <a:fillRect l="-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92</a:t>
            </a:fld>
            <a:endParaRPr lang="zh-CN" altLang="en-US" dirty="0"/>
          </a:p>
        </p:txBody>
      </p:sp>
      <p:sp>
        <p:nvSpPr>
          <p:cNvPr id="7" name="棱台 6">
            <a:hlinkClick r:id="rId4" action="ppaction://hlinksldjump"/>
          </p:cNvPr>
          <p:cNvSpPr/>
          <p:nvPr/>
        </p:nvSpPr>
        <p:spPr>
          <a:xfrm>
            <a:off x="8101013" y="6453188"/>
            <a:ext cx="863600" cy="288925"/>
          </a:xfrm>
          <a:prstGeom prst="bevel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chemeClr val="tx2"/>
                </a:solidFill>
              </a:rPr>
              <a:t>BACK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3D4CD-4819-449C-8E4F-C3D826192B53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7117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491109"/>
                <a:ext cx="7821120" cy="590465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zh-CN" dirty="0" smtClean="0"/>
                  <a:t>可知</a:t>
                </a:r>
                <a:endParaRPr lang="zh-CN" altLang="zh-CN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ESSTIXThirteen" panose="00000400000000000000" pitchFamily="2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den>
                              </m:f>
                              <m:nary>
                                <m:naryPr>
                                  <m:limLoc m:val="subSup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𝒒𝒕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d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nary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subSup"/>
                                  <m:ctrlPr>
                                    <a:rPr lang="zh-CN" altLang="zh-CN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𝒒</m:t>
                                          </m:r>
                                        </m:e>
                                      </m:d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en-US" altLang="zh-CN"/>
                                    <m:t>d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nary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nary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marL="109728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491109"/>
                <a:ext cx="7821120" cy="5904656"/>
              </a:xfrm>
              <a:blipFill>
                <a:blip r:embed="rId3" cstate="print"/>
                <a:stretch>
                  <a:fillRect l="-78" t="-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93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59532" y="3443437"/>
            <a:ext cx="1656184" cy="523220"/>
          </a:xfrm>
          <a:prstGeom prst="rect">
            <a:avLst/>
          </a:prstGeom>
          <a:solidFill>
            <a:schemeClr val="bg1">
              <a:alpha val="10000"/>
            </a:schemeClr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积分换序</a:t>
            </a:r>
            <a:endParaRPr lang="zh-CN" altLang="en-US" sz="2800" b="1" dirty="0"/>
          </a:p>
        </p:txBody>
      </p:sp>
      <p:sp>
        <p:nvSpPr>
          <p:cNvPr id="7" name="圆角矩形 6"/>
          <p:cNvSpPr/>
          <p:nvPr/>
        </p:nvSpPr>
        <p:spPr>
          <a:xfrm>
            <a:off x="4355976" y="2420888"/>
            <a:ext cx="864096" cy="648072"/>
          </a:xfrm>
          <a:prstGeom prst="roundRect">
            <a:avLst/>
          </a:prstGeom>
          <a:solidFill>
            <a:srgbClr val="FFC000">
              <a:alpha val="10000"/>
            </a:srgb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210279" y="2431602"/>
            <a:ext cx="585857" cy="637357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6620846" y="2476686"/>
            <a:ext cx="1479545" cy="64807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6682811" y="3717031"/>
            <a:ext cx="625493" cy="43204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4899630" y="3381010"/>
            <a:ext cx="2984737" cy="1344133"/>
          </a:xfrm>
          <a:prstGeom prst="roundRect">
            <a:avLst/>
          </a:prstGeom>
          <a:solidFill>
            <a:srgbClr val="FFC000">
              <a:alpha val="10000"/>
            </a:srgb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C83E3-0D88-467D-BE1A-9F45F1D14AF2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78463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</p:spPr>
            <p:txBody>
              <a:bodyPr/>
              <a:lstStyle/>
              <a:p>
                <a:r>
                  <a:rPr lang="zh-CN" altLang="zh-CN" dirty="0"/>
                  <a:t>为了积分换序，需要搞清积分区域</a:t>
                </a:r>
                <a:r>
                  <a:rPr lang="zh-CN" altLang="zh-CN" dirty="0" smtClean="0"/>
                  <a:t>：</a:t>
                </a:r>
                <a:endParaRPr lang="en-US" altLang="zh-CN" dirty="0" smtClean="0"/>
              </a:p>
              <a:p>
                <a:r>
                  <a:rPr lang="zh-CN" altLang="zh-CN" dirty="0" smtClean="0"/>
                  <a:t>由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,0&lt;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zh-CN" dirty="0" smtClean="0"/>
                  <a:t>可知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zh-CN" altLang="zh-CN" dirty="0"/>
                  <a:t>从左向右看，则</a:t>
                </a:r>
                <a:endParaRPr lang="en-US" altLang="zh-CN" dirty="0" smtClean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0&lt;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,0&lt;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  <a:blipFill rotWithShape="1">
                <a:blip r:embed="rId3" cstate="print"/>
                <a:stretch>
                  <a:fillRect l="-72" t="-1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94</a:t>
            </a:fld>
            <a:endParaRPr lang="zh-CN" altLang="en-US" dirty="0"/>
          </a:p>
        </p:txBody>
      </p:sp>
      <p:grpSp>
        <p:nvGrpSpPr>
          <p:cNvPr id="7" name="画布 1"/>
          <p:cNvGrpSpPr/>
          <p:nvPr/>
        </p:nvGrpSpPr>
        <p:grpSpPr>
          <a:xfrm>
            <a:off x="1331641" y="1705232"/>
            <a:ext cx="6165834" cy="3306627"/>
            <a:chOff x="-115949" y="0"/>
            <a:chExt cx="3779264" cy="2085183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3663315" cy="2084705"/>
            </a:xfrm>
            <a:prstGeom prst="rect">
              <a:avLst/>
            </a:prstGeom>
          </p:spPr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9" name="文本框 9"/>
                <p:cNvSpPr txBox="1"/>
                <p:nvPr/>
              </p:nvSpPr>
              <p:spPr>
                <a:xfrm>
                  <a:off x="605413" y="79395"/>
                  <a:ext cx="452175" cy="266283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kern="100">
                            <a:effectLst/>
                            <a:latin typeface="Cambria Math"/>
                            <a:ea typeface="宋体"/>
                            <a:cs typeface="Times New Roman"/>
                          </a:rPr>
                          <m:t>𝑢</m:t>
                        </m:r>
                      </m:oMath>
                    </m:oMathPara>
                  </a14:m>
                  <a:endParaRPr lang="zh-CN" sz="2400" kern="100" dirty="0">
                    <a:effectLst/>
                    <a:ea typeface="宋体"/>
                    <a:cs typeface="Times New Roman"/>
                  </a:endParaRPr>
                </a:p>
              </p:txBody>
            </p:sp>
          </mc:Choice>
          <mc:Fallback>
            <p:sp>
              <p:nvSpPr>
                <p:cNvPr id="9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413" y="79395"/>
                  <a:ext cx="452175" cy="266283"/>
                </a:xfrm>
                <a:prstGeom prst="rect">
                  <a:avLst/>
                </a:prstGeom>
                <a:blipFill rotWithShape="1">
                  <a:blip r:embed="rId4" cstate="print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0" name="文本框 6"/>
                <p:cNvSpPr txBox="1"/>
                <p:nvPr/>
              </p:nvSpPr>
              <p:spPr>
                <a:xfrm>
                  <a:off x="1818751" y="1276973"/>
                  <a:ext cx="1375524" cy="266280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0&lt;</m:t>
                        </m:r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𝜏</m:t>
                        </m:r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&lt;</m:t>
                        </m:r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𝑡</m:t>
                        </m:r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−</m:t>
                        </m:r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𝑢</m:t>
                        </m:r>
                      </m:oMath>
                    </m:oMathPara>
                  </a14:m>
                  <a:endParaRPr lang="zh-CN" sz="2400" dirty="0">
                    <a:effectLst/>
                    <a:latin typeface="宋体"/>
                    <a:cs typeface="宋体"/>
                  </a:endParaRPr>
                </a:p>
              </p:txBody>
            </p:sp>
          </mc:Choice>
          <mc:Fallback>
            <p:sp>
              <p:nvSpPr>
                <p:cNvPr id="10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8751" y="1276973"/>
                  <a:ext cx="1375524" cy="266280"/>
                </a:xfrm>
                <a:prstGeom prst="rect">
                  <a:avLst/>
                </a:prstGeom>
                <a:blipFill rotWithShape="1">
                  <a:blip r:embed="rId5" cstate="print"/>
                  <a:stretch>
                    <a:fillRect b="-7246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1" name="文本框 6"/>
                <p:cNvSpPr txBox="1"/>
                <p:nvPr/>
              </p:nvSpPr>
              <p:spPr>
                <a:xfrm>
                  <a:off x="-115949" y="1255122"/>
                  <a:ext cx="1034980" cy="266280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0&lt;</m:t>
                        </m:r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𝑢</m:t>
                        </m:r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&lt;</m:t>
                        </m:r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𝑡</m:t>
                        </m:r>
                      </m:oMath>
                    </m:oMathPara>
                  </a14:m>
                  <a:endParaRPr lang="zh-CN" sz="2400" dirty="0">
                    <a:effectLst/>
                    <a:latin typeface="宋体"/>
                    <a:cs typeface="宋体"/>
                  </a:endParaRPr>
                </a:p>
              </p:txBody>
            </p:sp>
          </mc:Choice>
          <mc:Fallback>
            <p:sp>
              <p:nvSpPr>
                <p:cNvPr id="11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15949" y="1255122"/>
                  <a:ext cx="1034980" cy="266280"/>
                </a:xfrm>
                <a:prstGeom prst="rect">
                  <a:avLst/>
                </a:prstGeom>
                <a:blipFill rotWithShape="1">
                  <a:blip r:embed="rId6" cstate="print"/>
                  <a:stretch>
                    <a:fillRect b="-7246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2" name="文本框 6"/>
                <p:cNvSpPr txBox="1"/>
                <p:nvPr/>
              </p:nvSpPr>
              <p:spPr>
                <a:xfrm>
                  <a:off x="964640" y="1693982"/>
                  <a:ext cx="1034980" cy="266280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0&lt;</m:t>
                        </m:r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𝜏</m:t>
                        </m:r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&lt;</m:t>
                        </m:r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𝑡</m:t>
                        </m:r>
                      </m:oMath>
                    </m:oMathPara>
                  </a14:m>
                  <a:endParaRPr lang="zh-CN" sz="2400" dirty="0">
                    <a:effectLst/>
                    <a:latin typeface="宋体"/>
                    <a:cs typeface="宋体"/>
                  </a:endParaRPr>
                </a:p>
              </p:txBody>
            </p:sp>
          </mc:Choice>
          <mc:Fallback>
            <p:sp>
              <p:nvSpPr>
                <p:cNvPr id="12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640" y="1693982"/>
                  <a:ext cx="1034980" cy="266280"/>
                </a:xfrm>
                <a:prstGeom prst="rect">
                  <a:avLst/>
                </a:prstGeom>
                <a:blipFill rotWithShape="1">
                  <a:blip r:embed="rId7" cstate="print"/>
                  <a:stretch>
                    <a:fillRect b="-5714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3" name="文本框 6"/>
                <p:cNvSpPr txBox="1"/>
                <p:nvPr/>
              </p:nvSpPr>
              <p:spPr>
                <a:xfrm>
                  <a:off x="1184836" y="659001"/>
                  <a:ext cx="1181551" cy="266280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0&lt;</m:t>
                        </m:r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𝑢</m:t>
                        </m:r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&lt;</m:t>
                        </m:r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𝑡</m:t>
                        </m:r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−</m:t>
                        </m:r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𝜏</m:t>
                        </m:r>
                      </m:oMath>
                    </m:oMathPara>
                  </a14:m>
                  <a:endParaRPr lang="zh-CN" sz="2400" dirty="0">
                    <a:effectLst/>
                    <a:latin typeface="宋体"/>
                    <a:cs typeface="宋体"/>
                  </a:endParaRPr>
                </a:p>
              </p:txBody>
            </p:sp>
          </mc:Choice>
          <mc:Fallback>
            <p:sp>
              <p:nvSpPr>
                <p:cNvPr id="13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4836" y="659001"/>
                  <a:ext cx="1181551" cy="266280"/>
                </a:xfrm>
                <a:prstGeom prst="rect">
                  <a:avLst/>
                </a:prstGeom>
                <a:blipFill rotWithShape="1">
                  <a:blip r:embed="rId8" cstate="print"/>
                  <a:stretch>
                    <a:fillRect b="-85507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4" name="文本框 8"/>
                <p:cNvSpPr txBox="1"/>
                <p:nvPr/>
              </p:nvSpPr>
              <p:spPr>
                <a:xfrm>
                  <a:off x="668215" y="407788"/>
                  <a:ext cx="326571" cy="266283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kern="100">
                            <a:effectLst/>
                            <a:latin typeface="Cambria Math"/>
                            <a:ea typeface="宋体"/>
                            <a:cs typeface="Times New Roman"/>
                          </a:rPr>
                          <m:t>𝑡</m:t>
                        </m:r>
                      </m:oMath>
                    </m:oMathPara>
                  </a14:m>
                  <a:endParaRPr lang="zh-CN" sz="2400" kern="100" dirty="0">
                    <a:effectLst/>
                    <a:ea typeface="宋体"/>
                    <a:cs typeface="Times New Roman"/>
                  </a:endParaRPr>
                </a:p>
              </p:txBody>
            </p:sp>
          </mc:Choice>
          <mc:Fallback>
            <p:sp>
              <p:nvSpPr>
                <p:cNvPr id="14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215" y="407788"/>
                  <a:ext cx="326571" cy="266283"/>
                </a:xfrm>
                <a:prstGeom prst="rect">
                  <a:avLst/>
                </a:prstGeom>
                <a:blipFill rotWithShape="1">
                  <a:blip r:embed="rId9" cstate="print"/>
                  <a:stretch>
                    <a:fillRect b="-2899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5" name="文本框 7"/>
                <p:cNvSpPr txBox="1"/>
                <p:nvPr/>
              </p:nvSpPr>
              <p:spPr>
                <a:xfrm>
                  <a:off x="1969477" y="1653786"/>
                  <a:ext cx="326571" cy="261258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kern="100">
                            <a:effectLst/>
                            <a:latin typeface="Cambria Math"/>
                            <a:ea typeface="宋体"/>
                            <a:cs typeface="Times New Roman"/>
                          </a:rPr>
                          <m:t>𝑡</m:t>
                        </m:r>
                      </m:oMath>
                    </m:oMathPara>
                  </a14:m>
                  <a:endParaRPr lang="zh-CN" sz="1050" kern="100">
                    <a:effectLst/>
                    <a:ea typeface="宋体"/>
                    <a:cs typeface="Times New Roman"/>
                  </a:endParaRPr>
                </a:p>
              </p:txBody>
            </p:sp>
          </mc:Choice>
          <mc:Fallback>
            <p:sp>
              <p:nvSpPr>
                <p:cNvPr id="15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9477" y="1653786"/>
                  <a:ext cx="326571" cy="261258"/>
                </a:xfrm>
                <a:prstGeom prst="rect">
                  <a:avLst/>
                </a:prstGeom>
                <a:blipFill rotWithShape="1">
                  <a:blip r:embed="rId10" cstate="print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6" name="文本框 6"/>
                <p:cNvSpPr txBox="1"/>
                <p:nvPr/>
              </p:nvSpPr>
              <p:spPr>
                <a:xfrm>
                  <a:off x="1507250" y="945377"/>
                  <a:ext cx="954594" cy="261258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kern="100">
                            <a:effectLst/>
                            <a:latin typeface="Cambria Math"/>
                            <a:ea typeface="宋体"/>
                            <a:cs typeface="Times New Roman"/>
                          </a:rPr>
                          <m:t>𝑢</m:t>
                        </m:r>
                        <m:r>
                          <a:rPr lang="en-US" sz="2400" i="1" kern="100">
                            <a:effectLst/>
                            <a:latin typeface="Cambria Math"/>
                            <a:ea typeface="宋体"/>
                            <a:cs typeface="Times New Roman"/>
                          </a:rPr>
                          <m:t>+</m:t>
                        </m:r>
                        <m:r>
                          <a:rPr lang="en-US" sz="2400" i="1" kern="100">
                            <a:effectLst/>
                            <a:latin typeface="Cambria Math"/>
                            <a:ea typeface="宋体"/>
                            <a:cs typeface="Times New Roman"/>
                          </a:rPr>
                          <m:t>𝜏</m:t>
                        </m:r>
                        <m:r>
                          <a:rPr lang="en-US" sz="2400" i="1" kern="100">
                            <a:effectLst/>
                            <a:latin typeface="Cambria Math"/>
                            <a:ea typeface="宋体"/>
                            <a:cs typeface="Times New Roman"/>
                          </a:rPr>
                          <m:t>=</m:t>
                        </m:r>
                        <m:r>
                          <a:rPr lang="en-US" sz="2400" i="1" kern="100">
                            <a:effectLst/>
                            <a:latin typeface="Cambria Math"/>
                            <a:ea typeface="宋体"/>
                            <a:cs typeface="Times New Roman"/>
                          </a:rPr>
                          <m:t>𝑡</m:t>
                        </m:r>
                      </m:oMath>
                    </m:oMathPara>
                  </a14:m>
                  <a:endParaRPr lang="zh-CN" sz="2400" kern="100" dirty="0">
                    <a:effectLst/>
                    <a:ea typeface="宋体"/>
                    <a:cs typeface="Times New Roman"/>
                  </a:endParaRPr>
                </a:p>
              </p:txBody>
            </p:sp>
          </mc:Choice>
          <mc:Fallback>
            <p:sp>
              <p:nvSpPr>
                <p:cNvPr id="16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7250" y="945377"/>
                  <a:ext cx="954594" cy="261258"/>
                </a:xfrm>
                <a:prstGeom prst="rect">
                  <a:avLst/>
                </a:prstGeom>
                <a:blipFill rotWithShape="1">
                  <a:blip r:embed="rId11" cstate="print"/>
                  <a:stretch>
                    <a:fillRect b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7" name="文本框 5"/>
                <p:cNvSpPr txBox="1"/>
                <p:nvPr/>
              </p:nvSpPr>
              <p:spPr>
                <a:xfrm>
                  <a:off x="3300883" y="1688955"/>
                  <a:ext cx="326571" cy="261258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kern="100">
                            <a:effectLst/>
                            <a:latin typeface="Cambria Math"/>
                            <a:ea typeface="宋体"/>
                            <a:cs typeface="Times New Roman"/>
                          </a:rPr>
                          <m:t>𝜏</m:t>
                        </m:r>
                      </m:oMath>
                    </m:oMathPara>
                  </a14:m>
                  <a:endParaRPr lang="zh-CN" sz="2400" kern="100" dirty="0">
                    <a:effectLst/>
                    <a:ea typeface="宋体"/>
                    <a:cs typeface="Times New Roman"/>
                  </a:endParaRPr>
                </a:p>
              </p:txBody>
            </p:sp>
          </mc:Choice>
          <mc:Fallback>
            <p:sp>
              <p:nvSpPr>
                <p:cNvPr id="17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0883" y="1688955"/>
                  <a:ext cx="326571" cy="261258"/>
                </a:xfrm>
                <a:prstGeom prst="rect">
                  <a:avLst/>
                </a:prstGeom>
                <a:blipFill rotWithShape="1">
                  <a:blip r:embed="rId12" cstate="print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接箭头连接符 17"/>
            <p:cNvCxnSpPr/>
            <p:nvPr/>
          </p:nvCxnSpPr>
          <p:spPr>
            <a:xfrm>
              <a:off x="678263" y="1704029"/>
              <a:ext cx="2919046" cy="150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V="1">
              <a:off x="949569" y="212536"/>
              <a:ext cx="25121" cy="18726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等腰三角形 19"/>
            <p:cNvSpPr/>
            <p:nvPr/>
          </p:nvSpPr>
          <p:spPr>
            <a:xfrm>
              <a:off x="969665" y="503250"/>
              <a:ext cx="1180681" cy="1200779"/>
            </a:xfrm>
            <a:prstGeom prst="triangle">
              <a:avLst>
                <a:gd name="adj" fmla="val 0"/>
              </a:avLst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cxnSp>
          <p:nvCxnSpPr>
            <p:cNvPr id="21" name="直接箭头连接符 20"/>
            <p:cNvCxnSpPr/>
            <p:nvPr/>
          </p:nvCxnSpPr>
          <p:spPr>
            <a:xfrm flipH="1" flipV="1">
              <a:off x="1386673" y="895136"/>
              <a:ext cx="5023" cy="818941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V="1">
              <a:off x="969665" y="1416356"/>
              <a:ext cx="889280" cy="1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棱台 22">
            <a:hlinkClick r:id="rId13" action="ppaction://hlinksldjump"/>
          </p:cNvPr>
          <p:cNvSpPr/>
          <p:nvPr/>
        </p:nvSpPr>
        <p:spPr>
          <a:xfrm>
            <a:off x="8101013" y="6453188"/>
            <a:ext cx="863600" cy="288925"/>
          </a:xfrm>
          <a:prstGeom prst="bevel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chemeClr val="tx2"/>
                </a:solidFill>
              </a:rPr>
              <a:t>BACK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7017A-BECF-4266-B9A6-8A25AE116FC3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3730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</p:spPr>
            <p:txBody>
              <a:bodyPr/>
              <a:lstStyle/>
              <a:p>
                <a:r>
                  <a:rPr lang="zh-CN" altLang="zh-CN" dirty="0"/>
                  <a:t>为了积分换序，需要搞清积分区域</a:t>
                </a:r>
                <a:r>
                  <a:rPr lang="zh-CN" altLang="zh-CN" dirty="0" smtClean="0"/>
                  <a:t>：</a:t>
                </a:r>
                <a:endParaRPr lang="en-US" altLang="zh-CN" dirty="0" smtClean="0"/>
              </a:p>
              <a:p>
                <a:r>
                  <a:rPr lang="zh-CN" altLang="zh-CN" dirty="0" smtClean="0"/>
                  <a:t>由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&lt;∞,0&lt;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zh-CN" dirty="0" smtClean="0"/>
                  <a:t>可知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zh-CN" altLang="zh-CN" dirty="0" smtClean="0"/>
                  <a:t>从</a:t>
                </a:r>
                <a:r>
                  <a:rPr lang="zh-CN" altLang="zh-CN" dirty="0"/>
                  <a:t>左向右看，则</a:t>
                </a:r>
                <a:endParaRPr lang="en-US" altLang="zh-CN" dirty="0" smtClean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0&lt;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&lt;∞,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&lt;∞</m:t>
                      </m:r>
                    </m:oMath>
                  </m:oMathPara>
                </a14:m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620688"/>
                <a:ext cx="8424936" cy="5904656"/>
              </a:xfrm>
              <a:blipFill rotWithShape="1">
                <a:blip r:embed="rId3" cstate="print"/>
                <a:stretch>
                  <a:fillRect l="-72" t="-1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95</a:t>
            </a:fld>
            <a:endParaRPr lang="zh-CN" altLang="en-US" dirty="0"/>
          </a:p>
        </p:txBody>
      </p:sp>
      <p:grpSp>
        <p:nvGrpSpPr>
          <p:cNvPr id="7" name="画布 30"/>
          <p:cNvGrpSpPr/>
          <p:nvPr/>
        </p:nvGrpSpPr>
        <p:grpSpPr>
          <a:xfrm>
            <a:off x="1490672" y="1563619"/>
            <a:ext cx="6033656" cy="3449453"/>
            <a:chOff x="0" y="0"/>
            <a:chExt cx="3663315" cy="1979733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3663315" cy="1978660"/>
            </a:xfrm>
            <a:prstGeom prst="rect">
              <a:avLst/>
            </a:prstGeom>
          </p:spPr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9" name="文本框 16"/>
                <p:cNvSpPr txBox="1"/>
                <p:nvPr/>
              </p:nvSpPr>
              <p:spPr>
                <a:xfrm>
                  <a:off x="643094" y="36031"/>
                  <a:ext cx="326571" cy="266283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kern="100">
                            <a:effectLst/>
                            <a:latin typeface="Cambria Math"/>
                            <a:ea typeface="宋体"/>
                            <a:cs typeface="Times New Roman"/>
                          </a:rPr>
                          <m:t>𝜏</m:t>
                        </m:r>
                      </m:oMath>
                    </m:oMathPara>
                  </a14:m>
                  <a:endParaRPr lang="zh-CN" sz="2400" kern="100" dirty="0">
                    <a:effectLst/>
                    <a:ea typeface="宋体"/>
                    <a:cs typeface="Times New Roman"/>
                  </a:endParaRPr>
                </a:p>
              </p:txBody>
            </p:sp>
          </mc:Choice>
          <mc:Fallback>
            <p:sp>
              <p:nvSpPr>
                <p:cNvPr id="9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094" y="36031"/>
                  <a:ext cx="326571" cy="266283"/>
                </a:xfrm>
                <a:prstGeom prst="rect">
                  <a:avLst/>
                </a:prstGeom>
                <a:blipFill rotWithShape="1">
                  <a:blip r:embed="rId4" cstate="print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0" name="文本框 6"/>
                <p:cNvSpPr txBox="1"/>
                <p:nvPr/>
              </p:nvSpPr>
              <p:spPr>
                <a:xfrm>
                  <a:off x="2350606" y="1121618"/>
                  <a:ext cx="1181551" cy="290600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𝜏</m:t>
                        </m:r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&lt;</m:t>
                        </m:r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𝑡</m:t>
                        </m:r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&lt;∞</m:t>
                        </m:r>
                      </m:oMath>
                    </m:oMathPara>
                  </a14:m>
                  <a:endParaRPr lang="zh-CN" sz="2400" dirty="0">
                    <a:effectLst/>
                    <a:latin typeface="宋体"/>
                    <a:cs typeface="宋体"/>
                  </a:endParaRPr>
                </a:p>
              </p:txBody>
            </p:sp>
          </mc:Choice>
          <mc:Fallback>
            <p:sp>
              <p:nvSpPr>
                <p:cNvPr id="10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606" y="1121618"/>
                  <a:ext cx="1181551" cy="290600"/>
                </a:xfrm>
                <a:prstGeom prst="rect">
                  <a:avLst/>
                </a:prstGeom>
                <a:blipFill rotWithShape="1">
                  <a:blip r:embed="rId5" cstate="print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1" name="文本框 6"/>
                <p:cNvSpPr txBox="1"/>
                <p:nvPr/>
              </p:nvSpPr>
              <p:spPr>
                <a:xfrm>
                  <a:off x="0" y="1121284"/>
                  <a:ext cx="1034980" cy="266280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0&lt;</m:t>
                        </m:r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𝜏</m:t>
                        </m:r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&lt;∞</m:t>
                        </m:r>
                      </m:oMath>
                    </m:oMathPara>
                  </a14:m>
                  <a:endParaRPr lang="zh-CN" sz="2400" dirty="0">
                    <a:effectLst/>
                    <a:latin typeface="宋体"/>
                    <a:cs typeface="宋体"/>
                  </a:endParaRPr>
                </a:p>
              </p:txBody>
            </p:sp>
          </mc:Choice>
          <mc:Fallback>
            <p:sp>
              <p:nvSpPr>
                <p:cNvPr id="11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121284"/>
                  <a:ext cx="1034980" cy="266280"/>
                </a:xfrm>
                <a:prstGeom prst="rect">
                  <a:avLst/>
                </a:prstGeom>
                <a:blipFill rotWithShape="1">
                  <a:blip r:embed="rId6" cstate="print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2" name="文本框 6"/>
                <p:cNvSpPr txBox="1"/>
                <p:nvPr/>
              </p:nvSpPr>
              <p:spPr>
                <a:xfrm>
                  <a:off x="1361550" y="1583506"/>
                  <a:ext cx="1034980" cy="266280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0&lt;</m:t>
                        </m:r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𝑡</m:t>
                        </m:r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&lt;∞</m:t>
                        </m:r>
                      </m:oMath>
                    </m:oMathPara>
                  </a14:m>
                  <a:endParaRPr lang="zh-CN" sz="2400" dirty="0">
                    <a:effectLst/>
                    <a:latin typeface="宋体"/>
                    <a:cs typeface="宋体"/>
                  </a:endParaRPr>
                </a:p>
              </p:txBody>
            </p:sp>
          </mc:Choice>
          <mc:Fallback>
            <p:sp>
              <p:nvSpPr>
                <p:cNvPr id="12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550" y="1583506"/>
                  <a:ext cx="1034980" cy="266280"/>
                </a:xfrm>
                <a:prstGeom prst="rect">
                  <a:avLst/>
                </a:prstGeom>
                <a:blipFill rotWithShape="1">
                  <a:blip r:embed="rId7" cstate="print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3" name="文本框 6"/>
                <p:cNvSpPr txBox="1"/>
                <p:nvPr/>
              </p:nvSpPr>
              <p:spPr>
                <a:xfrm>
                  <a:off x="988895" y="498247"/>
                  <a:ext cx="995656" cy="266280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0&lt;</m:t>
                        </m:r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𝜏</m:t>
                        </m:r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&lt;</m:t>
                        </m:r>
                        <m:r>
                          <a:rPr lang="en-US" sz="2400" i="1">
                            <a:effectLst/>
                            <a:latin typeface="Cambria Math"/>
                            <a:cs typeface="Times New Roman"/>
                          </a:rPr>
                          <m:t>𝑡</m:t>
                        </m:r>
                      </m:oMath>
                    </m:oMathPara>
                  </a14:m>
                  <a:endParaRPr lang="zh-CN" sz="2400" dirty="0">
                    <a:effectLst/>
                    <a:latin typeface="宋体"/>
                    <a:cs typeface="宋体"/>
                  </a:endParaRPr>
                </a:p>
              </p:txBody>
            </p:sp>
          </mc:Choice>
          <mc:Fallback>
            <p:sp>
              <p:nvSpPr>
                <p:cNvPr id="13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895" y="498247"/>
                  <a:ext cx="995656" cy="266280"/>
                </a:xfrm>
                <a:prstGeom prst="rect">
                  <a:avLst/>
                </a:prstGeom>
                <a:blipFill rotWithShape="1">
                  <a:blip r:embed="rId8" cstate="print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4" name="文本框 23"/>
                <p:cNvSpPr txBox="1"/>
                <p:nvPr/>
              </p:nvSpPr>
              <p:spPr>
                <a:xfrm>
                  <a:off x="894304" y="854784"/>
                  <a:ext cx="703385" cy="261258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kern="100">
                            <a:effectLst/>
                            <a:latin typeface="Cambria Math"/>
                            <a:ea typeface="宋体"/>
                            <a:cs typeface="Times New Roman"/>
                          </a:rPr>
                          <m:t>𝜏</m:t>
                        </m:r>
                        <m:r>
                          <a:rPr lang="en-US" sz="2400" i="1" kern="100">
                            <a:effectLst/>
                            <a:latin typeface="Cambria Math"/>
                            <a:ea typeface="宋体"/>
                            <a:cs typeface="Times New Roman"/>
                          </a:rPr>
                          <m:t>=</m:t>
                        </m:r>
                        <m:r>
                          <a:rPr lang="en-US" sz="2400" i="1" kern="100">
                            <a:effectLst/>
                            <a:latin typeface="Cambria Math"/>
                            <a:ea typeface="宋体"/>
                            <a:cs typeface="Times New Roman"/>
                          </a:rPr>
                          <m:t>𝑡</m:t>
                        </m:r>
                      </m:oMath>
                    </m:oMathPara>
                  </a14:m>
                  <a:endParaRPr lang="zh-CN" sz="2400" kern="100" dirty="0">
                    <a:effectLst/>
                    <a:ea typeface="宋体"/>
                    <a:cs typeface="Times New Roman"/>
                  </a:endParaRPr>
                </a:p>
              </p:txBody>
            </p:sp>
          </mc:Choice>
          <mc:Fallback>
            <p:sp>
              <p:nvSpPr>
                <p:cNvPr id="1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304" y="854784"/>
                  <a:ext cx="703385" cy="261258"/>
                </a:xfrm>
                <a:prstGeom prst="rect">
                  <a:avLst/>
                </a:prstGeom>
                <a:blipFill rotWithShape="1">
                  <a:blip r:embed="rId9" cstate="print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5" name="文本框 24"/>
                <p:cNvSpPr txBox="1"/>
                <p:nvPr/>
              </p:nvSpPr>
              <p:spPr>
                <a:xfrm>
                  <a:off x="3300883" y="1583505"/>
                  <a:ext cx="326571" cy="261258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kern="100">
                            <a:effectLst/>
                            <a:latin typeface="Cambria Math"/>
                            <a:ea typeface="宋体"/>
                            <a:cs typeface="Times New Roman"/>
                          </a:rPr>
                          <m:t>𝑡</m:t>
                        </m:r>
                      </m:oMath>
                    </m:oMathPara>
                  </a14:m>
                  <a:endParaRPr lang="zh-CN" sz="2400" kern="100" dirty="0">
                    <a:effectLst/>
                    <a:ea typeface="宋体"/>
                    <a:cs typeface="Times New Roman"/>
                  </a:endParaRPr>
                </a:p>
              </p:txBody>
            </p:sp>
          </mc:Choice>
          <mc:Fallback>
            <p:sp>
              <p:nvSpPr>
                <p:cNvPr id="1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0883" y="1583505"/>
                  <a:ext cx="326571" cy="261258"/>
                </a:xfrm>
                <a:prstGeom prst="rect">
                  <a:avLst/>
                </a:prstGeom>
                <a:blipFill rotWithShape="1">
                  <a:blip r:embed="rId10" cstate="print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直接箭头连接符 15"/>
            <p:cNvCxnSpPr/>
            <p:nvPr/>
          </p:nvCxnSpPr>
          <p:spPr>
            <a:xfrm>
              <a:off x="678263" y="1598579"/>
              <a:ext cx="2919046" cy="150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 flipV="1">
              <a:off x="949569" y="107086"/>
              <a:ext cx="25121" cy="18726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等腰三角形 17"/>
            <p:cNvSpPr/>
            <p:nvPr/>
          </p:nvSpPr>
          <p:spPr>
            <a:xfrm rot="16200000">
              <a:off x="969665" y="422790"/>
              <a:ext cx="1180681" cy="1200779"/>
            </a:xfrm>
            <a:prstGeom prst="triangle">
              <a:avLst>
                <a:gd name="adj" fmla="val 0"/>
              </a:avLst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cxnSp>
          <p:nvCxnSpPr>
            <p:cNvPr id="19" name="直接箭头连接符 18"/>
            <p:cNvCxnSpPr/>
            <p:nvPr/>
          </p:nvCxnSpPr>
          <p:spPr>
            <a:xfrm flipH="1" flipV="1">
              <a:off x="1822076" y="779640"/>
              <a:ext cx="5023" cy="818941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V="1">
              <a:off x="1282111" y="1286247"/>
              <a:ext cx="1200779" cy="13968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棱台 20">
            <a:hlinkClick r:id="rId11" action="ppaction://hlinksldjump"/>
          </p:cNvPr>
          <p:cNvSpPr/>
          <p:nvPr/>
        </p:nvSpPr>
        <p:spPr>
          <a:xfrm>
            <a:off x="8101013" y="6453188"/>
            <a:ext cx="863600" cy="288925"/>
          </a:xfrm>
          <a:prstGeom prst="bevel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chemeClr val="tx2"/>
                </a:solidFill>
              </a:rPr>
              <a:t>BACK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C5818-2946-46A5-B411-F8DCAF8C3A5C}" type="datetime8">
              <a:rPr lang="zh-CN" altLang="en-US" smtClean="0"/>
              <a:pPr/>
              <a:t>2018年10月10日7时56分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7308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都市">
  <a:themeElements>
    <a:clrScheme name="自定义 1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000000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��< ? x m l   v e r s i o n = " 1 . 0 "   e n c o d i n g = " u t f - 1 6 " ? > < Y i W e i   x m l n s : x s i = " h t t p : / / w w w . w 3 . o r g / 2 0 0 1 / X M L S c h e m a - i n s t a n c e "   x m l n s : x s d = " h t t p : / / w w w . w 3 . o r g / 2 0 0 1 / X M L S c h e m a "   Y i W e i I d = " Y i W e i 2 0 1 8 "   x m l n s = " h t t p : / / x u e . y i n l e . c c / v s t o / a d d i n " > < S y s t e m I n f o   x m l n s = " "   Y i W e i S y s t e m I d = " Y i W e i S y s t e m 2 0 1 8 "   F i l e I d = " 2 0 1 8 1 0 1 0 0 7 5 6 0 8 "   T e l = " " / > < / Y i W e i > 
</file>

<file path=customXml/itemProps1.xml><?xml version="1.0" encoding="utf-8"?>
<ds:datastoreItem xmlns:ds="http://schemas.openxmlformats.org/officeDocument/2006/customXml" ds:itemID="{985C24F9-D771-4CEA-9E07-590BDB4D7093}">
  <ds:schemaRefs>
    <ds:schemaRef ds:uri="http://www.w3.org/2001/XMLSchema"/>
    <ds:schemaRef ds:uri="http://xue.yinle.cc/vsto/addi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2699</TotalTime>
  <Words>331</Words>
  <Application>Microsoft Office PowerPoint</Application>
  <PresentationFormat>全屏显示(4:3)</PresentationFormat>
  <Paragraphs>448</Paragraphs>
  <Slides>95</Slides>
  <Notes>94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95</vt:i4>
      </vt:variant>
    </vt:vector>
  </HeadingPairs>
  <TitlesOfParts>
    <vt:vector size="96" baseType="lpstr">
      <vt:lpstr>都市</vt:lpstr>
      <vt:lpstr>Laplace变换法</vt:lpstr>
      <vt:lpstr>目录</vt:lpstr>
      <vt:lpstr>维基百科</vt:lpstr>
      <vt:lpstr>幻灯片 4</vt:lpstr>
      <vt:lpstr>第一节 Laplace变换及其反演公式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第二节 Laplace变换的性质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第三节 卷积</vt:lpstr>
      <vt:lpstr>幻灯片 59</vt:lpstr>
      <vt:lpstr>幻灯片 60</vt:lpstr>
      <vt:lpstr>卷积的性质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第四节 Laplace逆变换</vt:lpstr>
      <vt:lpstr>第五节 Laplace变换的应用</vt:lpstr>
      <vt:lpstr>幻灯片 72</vt:lpstr>
      <vt:lpstr>幻灯片 73</vt:lpstr>
      <vt:lpstr>幻灯片 74</vt:lpstr>
      <vt:lpstr>幻灯片 75</vt:lpstr>
      <vt:lpstr>幻灯片 76</vt:lpstr>
      <vt:lpstr>幻灯片 77</vt:lpstr>
      <vt:lpstr>幻灯片 78</vt:lpstr>
      <vt:lpstr>幻灯片 79</vt:lpstr>
      <vt:lpstr>幻灯片 80</vt:lpstr>
      <vt:lpstr>幻灯片 81</vt:lpstr>
      <vt:lpstr>幻灯片 82</vt:lpstr>
      <vt:lpstr>幻灯片 83</vt:lpstr>
      <vt:lpstr>幻灯片 84</vt:lpstr>
      <vt:lpstr>幻灯片 85</vt:lpstr>
      <vt:lpstr>幻灯片 86</vt:lpstr>
      <vt:lpstr>幻灯片 87</vt:lpstr>
      <vt:lpstr>幻灯片 88</vt:lpstr>
      <vt:lpstr>幻灯片 89</vt:lpstr>
      <vt:lpstr>幻灯片 90</vt:lpstr>
      <vt:lpstr>幻灯片 91</vt:lpstr>
      <vt:lpstr>幻灯片 92</vt:lpstr>
      <vt:lpstr>幻灯片 93</vt:lpstr>
      <vt:lpstr>幻灯片 94</vt:lpstr>
      <vt:lpstr>幻灯片 95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dlut</cp:lastModifiedBy>
  <cp:revision>251</cp:revision>
  <dcterms:created xsi:type="dcterms:W3CDTF">2013-11-17T11:02:56Z</dcterms:created>
  <dcterms:modified xsi:type="dcterms:W3CDTF">2018-10-09T23:56:26Z</dcterms:modified>
</cp:coreProperties>
</file>